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844"/>
    <p:restoredTop sz="94731"/>
  </p:normalViewPr>
  <p:slideViewPr>
    <p:cSldViewPr snapToGrid="0" snapToObjects="1">
      <p:cViewPr varScale="1">
        <p:scale>
          <a:sx n="123" d="100"/>
          <a:sy n="123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customschemas.google.com/relationships/presentationmetadata" Target="meta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2" name="Google Shape;3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8" name="Google Shape;3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2" name="Google Shape;3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5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0" name="Google Shape;3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7" name="Google Shape;3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4" name="Google Shape;38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4" name="Google Shape;3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 txBox="1">
            <a:spLocks noGrp="1"/>
          </p:cNvSpPr>
          <p:nvPr>
            <p:ph type="body" idx="1"/>
          </p:nvPr>
        </p:nvSpPr>
        <p:spPr>
          <a:xfrm>
            <a:off x="709612" y="4860925"/>
            <a:ext cx="5680075" cy="460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1" name="Google Shape;4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6512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0" name="Google Shape;4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2" name="Google Shape;4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7" name="Google Shape;4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2" name="Google Shape;5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01" name="Google Shape;6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7" name="Google Shape;68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4" name="Google Shape;69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3" name="Google Shape;7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11" name="Google Shape;71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f3e4df09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f3e4df091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f3e4df091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0" name="Google Shape;74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1" name="Google Shape;7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60" name="Google Shape;76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4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5" name="Google Shape;85;p4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4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5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1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3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33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3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 b="0" i="0" u="none" strike="noStrike" cap="none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2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32"/>
          <p:cNvPicPr preferRelativeResize="0"/>
          <p:nvPr/>
        </p:nvPicPr>
        <p:blipFill rotWithShape="1">
          <a:blip r:embed="rId1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2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3.jp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cyt.es/es/FECYTedu/como-podemos-fomentar-de-manera-efectiva-un-aprendizaje-basado-en-proyecto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n.wikipedia.org/wiki/Wicked_proble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1414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/>
        </p:nvSpPr>
        <p:spPr>
          <a:xfrm>
            <a:off x="4840440" y="906104"/>
            <a:ext cx="416094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TAO – From Data to Decision: Collecting, Mobilizing, and Harmonizing Tropical Andes Observatory Data for Improved Conservation Planning</a:t>
            </a:r>
            <a:endParaRPr sz="24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/>
          <p:nvPr/>
        </p:nvSpPr>
        <p:spPr>
          <a:xfrm flipH="1">
            <a:off x="0" y="0"/>
            <a:ext cx="4629586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 flipH="1">
            <a:off x="0" y="0"/>
            <a:ext cx="4518115" cy="6858000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325" y="906104"/>
            <a:ext cx="3642149" cy="17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326" y="3860520"/>
            <a:ext cx="2512579" cy="154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/>
          <p:nvPr/>
        </p:nvSpPr>
        <p:spPr>
          <a:xfrm>
            <a:off x="4298964" y="3234444"/>
            <a:ext cx="4629586" cy="362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 DE FORMACIONES: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1700" b="1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INFORMACIÓN PARA CONOCER Y GESTIONAR EL TERRITORIO:</a:t>
            </a:r>
            <a:endParaRPr sz="17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PUESTA EN VALOR DE LA BIODIVERSIDAD</a:t>
            </a:r>
            <a:endParaRPr sz="17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CURSO: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 - Uso de información sintética como apoyo a la toma de decisiones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Docentes: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Pablo González-Moreno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Curro Bonet García 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Teoría de la decisión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0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0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0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/>
          </a:p>
        </p:txBody>
      </p:sp>
      <p:sp>
        <p:nvSpPr>
          <p:cNvPr id="303" name="Google Shape;303;p10"/>
          <p:cNvSpPr txBox="1"/>
          <p:nvPr/>
        </p:nvSpPr>
        <p:spPr>
          <a:xfrm>
            <a:off x="1041197" y="1493624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Es una teoría utilizada para tomar decisiones en condiciones de incertidumbre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 txBox="1"/>
          <p:nvPr/>
        </p:nvSpPr>
        <p:spPr>
          <a:xfrm>
            <a:off x="1041198" y="2260127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Su objetivo básico es comprender y sistematizar el proceso de toma de decisiones en humanos para aplicarlo a problemas concretos. 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1052311" y="3192679"/>
            <a:ext cx="79653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Para entender en qué consiste debemos conocer una serie de conceptos: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1447598" y="3844321"/>
            <a:ext cx="709295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Decisión: suele implicar la distribución de recursos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Centro decisor: la persona o personas que toman la decisión.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 hacia donde queremos llegar.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o criterio: conjunto de elementos que condicionan la decisión. Relacionado con objetivos.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la decisión: Conjunto de técnicas que usamos para facilitar la toma de decisiones.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Teoría de la decisión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1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11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1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/>
          </a:p>
        </p:txBody>
      </p:sp>
      <p:sp>
        <p:nvSpPr>
          <p:cNvPr id="317" name="Google Shape;317;p11"/>
          <p:cNvSpPr txBox="1"/>
          <p:nvPr/>
        </p:nvSpPr>
        <p:spPr>
          <a:xfrm>
            <a:off x="5329379" y="3127562"/>
            <a:ext cx="1706562" cy="1006475"/>
          </a:xfrm>
          <a:prstGeom prst="rect">
            <a:avLst/>
          </a:prstGeom>
          <a:solidFill>
            <a:srgbClr val="527A19"/>
          </a:solidFill>
          <a:ln>
            <a:noFill/>
          </a:ln>
          <a:effectLst>
            <a:outerShdw blurRad="63500" dist="17960" dir="2700000">
              <a:schemeClr val="dk1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500"/>
              <a:buFont typeface="Arial"/>
              <a:buNone/>
            </a:pPr>
            <a:r>
              <a:rPr lang="en-US" sz="1500" b="1" i="1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Evaluación de la decisión: ciclo de gestión adaptativa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11"/>
          <p:cNvGrpSpPr/>
          <p:nvPr/>
        </p:nvGrpSpPr>
        <p:grpSpPr>
          <a:xfrm>
            <a:off x="2221054" y="2544949"/>
            <a:ext cx="1538287" cy="827088"/>
            <a:chOff x="2357437" y="2278062"/>
            <a:chExt cx="1538287" cy="827088"/>
          </a:xfrm>
        </p:grpSpPr>
        <p:sp>
          <p:nvSpPr>
            <p:cNvPr id="319" name="Google Shape;319;p11"/>
            <p:cNvSpPr txBox="1"/>
            <p:nvPr/>
          </p:nvSpPr>
          <p:spPr>
            <a:xfrm>
              <a:off x="2357437" y="2278062"/>
              <a:ext cx="1538287" cy="5492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Identificación del problema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0" name="Google Shape;320;p11"/>
            <p:cNvCxnSpPr/>
            <p:nvPr/>
          </p:nvCxnSpPr>
          <p:spPr>
            <a:xfrm>
              <a:off x="3127375" y="2851150"/>
              <a:ext cx="0" cy="254000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21" name="Google Shape;321;p11"/>
          <p:cNvGrpSpPr/>
          <p:nvPr/>
        </p:nvGrpSpPr>
        <p:grpSpPr>
          <a:xfrm>
            <a:off x="2221054" y="3419662"/>
            <a:ext cx="1538287" cy="841375"/>
            <a:chOff x="2357437" y="3152775"/>
            <a:chExt cx="1538287" cy="841375"/>
          </a:xfrm>
        </p:grpSpPr>
        <p:sp>
          <p:nvSpPr>
            <p:cNvPr id="322" name="Google Shape;322;p11"/>
            <p:cNvSpPr txBox="1"/>
            <p:nvPr/>
          </p:nvSpPr>
          <p:spPr>
            <a:xfrm>
              <a:off x="2357437" y="3152775"/>
              <a:ext cx="1538287" cy="5492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Determinación de objetivos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3" name="Google Shape;323;p11"/>
            <p:cNvCxnSpPr/>
            <p:nvPr/>
          </p:nvCxnSpPr>
          <p:spPr>
            <a:xfrm>
              <a:off x="3127375" y="3740150"/>
              <a:ext cx="0" cy="254000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24" name="Google Shape;324;p11"/>
          <p:cNvGrpSpPr/>
          <p:nvPr/>
        </p:nvGrpSpPr>
        <p:grpSpPr>
          <a:xfrm>
            <a:off x="1816242" y="4295962"/>
            <a:ext cx="2349500" cy="1273175"/>
            <a:chOff x="1952625" y="4029075"/>
            <a:chExt cx="2349500" cy="1273175"/>
          </a:xfrm>
        </p:grpSpPr>
        <p:sp>
          <p:nvSpPr>
            <p:cNvPr id="325" name="Google Shape;325;p11"/>
            <p:cNvSpPr txBox="1"/>
            <p:nvPr/>
          </p:nvSpPr>
          <p:spPr>
            <a:xfrm>
              <a:off x="1952625" y="4029075"/>
              <a:ext cx="2349500" cy="10064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Caracterización del medio natural, social, económico, legal, político, etc.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6" name="Google Shape;326;p11"/>
            <p:cNvCxnSpPr/>
            <p:nvPr/>
          </p:nvCxnSpPr>
          <p:spPr>
            <a:xfrm>
              <a:off x="3127375" y="5048250"/>
              <a:ext cx="0" cy="254000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27" name="Google Shape;327;p11"/>
          <p:cNvGrpSpPr/>
          <p:nvPr/>
        </p:nvGrpSpPr>
        <p:grpSpPr>
          <a:xfrm>
            <a:off x="5505592" y="4156262"/>
            <a:ext cx="1354137" cy="979487"/>
            <a:chOff x="5641975" y="3889375"/>
            <a:chExt cx="1354137" cy="979487"/>
          </a:xfrm>
        </p:grpSpPr>
        <p:sp>
          <p:nvSpPr>
            <p:cNvPr id="328" name="Google Shape;328;p11"/>
            <p:cNvSpPr txBox="1"/>
            <p:nvPr/>
          </p:nvSpPr>
          <p:spPr>
            <a:xfrm>
              <a:off x="5641975" y="4319587"/>
              <a:ext cx="1354137" cy="5492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Adopción de la decisión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9" name="Google Shape;329;p11"/>
            <p:cNvCxnSpPr/>
            <p:nvPr/>
          </p:nvCxnSpPr>
          <p:spPr>
            <a:xfrm rot="10800000">
              <a:off x="6318250" y="3889375"/>
              <a:ext cx="0" cy="371475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30" name="Google Shape;330;p11"/>
          <p:cNvGrpSpPr/>
          <p:nvPr/>
        </p:nvGrpSpPr>
        <p:grpSpPr>
          <a:xfrm>
            <a:off x="3724417" y="2816412"/>
            <a:ext cx="2474912" cy="303212"/>
            <a:chOff x="3860800" y="2549525"/>
            <a:chExt cx="2474912" cy="303212"/>
          </a:xfrm>
        </p:grpSpPr>
        <p:cxnSp>
          <p:nvCxnSpPr>
            <p:cNvPr id="331" name="Google Shape;331;p11"/>
            <p:cNvCxnSpPr/>
            <p:nvPr/>
          </p:nvCxnSpPr>
          <p:spPr>
            <a:xfrm rot="10800000">
              <a:off x="6318250" y="2549525"/>
              <a:ext cx="0" cy="303212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332;p11"/>
            <p:cNvCxnSpPr/>
            <p:nvPr/>
          </p:nvCxnSpPr>
          <p:spPr>
            <a:xfrm rot="10800000">
              <a:off x="3860800" y="2549525"/>
              <a:ext cx="2474912" cy="0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33" name="Google Shape;333;p11"/>
          <p:cNvGrpSpPr/>
          <p:nvPr/>
        </p:nvGrpSpPr>
        <p:grpSpPr>
          <a:xfrm>
            <a:off x="5413517" y="5170674"/>
            <a:ext cx="1538287" cy="968375"/>
            <a:chOff x="5549900" y="4903787"/>
            <a:chExt cx="1538287" cy="968375"/>
          </a:xfrm>
        </p:grpSpPr>
        <p:sp>
          <p:nvSpPr>
            <p:cNvPr id="334" name="Google Shape;334;p11"/>
            <p:cNvSpPr txBox="1"/>
            <p:nvPr/>
          </p:nvSpPr>
          <p:spPr>
            <a:xfrm>
              <a:off x="5549900" y="5322887"/>
              <a:ext cx="1538287" cy="5492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Evaluación de alternativas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5" name="Google Shape;335;p11"/>
            <p:cNvCxnSpPr/>
            <p:nvPr/>
          </p:nvCxnSpPr>
          <p:spPr>
            <a:xfrm rot="10800000">
              <a:off x="6319837" y="4903787"/>
              <a:ext cx="0" cy="371475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36" name="Google Shape;336;p11"/>
          <p:cNvGrpSpPr/>
          <p:nvPr/>
        </p:nvGrpSpPr>
        <p:grpSpPr>
          <a:xfrm>
            <a:off x="2221054" y="5589774"/>
            <a:ext cx="3089275" cy="549275"/>
            <a:chOff x="2357437" y="5322887"/>
            <a:chExt cx="3089275" cy="549275"/>
          </a:xfrm>
        </p:grpSpPr>
        <p:sp>
          <p:nvSpPr>
            <p:cNvPr id="337" name="Google Shape;337;p11"/>
            <p:cNvSpPr txBox="1"/>
            <p:nvPr/>
          </p:nvSpPr>
          <p:spPr>
            <a:xfrm>
              <a:off x="2357437" y="5322887"/>
              <a:ext cx="1538287" cy="549275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  <a:effectLst>
              <a:outerShdw blurRad="63500" dist="17960" dir="2700000">
                <a:schemeClr val="dk1"/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E582F"/>
                </a:buClr>
                <a:buSzPts val="1500"/>
                <a:buFont typeface="Arial"/>
                <a:buNone/>
              </a:pPr>
              <a:r>
                <a:rPr lang="en-US" sz="1500" b="1" i="1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Integración de información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8" name="Google Shape;338;p11"/>
            <p:cNvCxnSpPr/>
            <p:nvPr/>
          </p:nvCxnSpPr>
          <p:spPr>
            <a:xfrm>
              <a:off x="3979862" y="5588000"/>
              <a:ext cx="1466850" cy="0"/>
            </a:xfrm>
            <a:prstGeom prst="straightConnector1">
              <a:avLst/>
            </a:prstGeom>
            <a:noFill/>
            <a:ln w="285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339" name="Google Shape;339;p11"/>
          <p:cNvSpPr txBox="1"/>
          <p:nvPr/>
        </p:nvSpPr>
        <p:spPr>
          <a:xfrm>
            <a:off x="973279" y="1538474"/>
            <a:ext cx="75977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Uno de los aspectos más interesantes que aporta esta teoría es un marco conceptual para abordar un problema determinado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2"/>
          <p:cNvSpPr txBox="1"/>
          <p:nvPr/>
        </p:nvSpPr>
        <p:spPr>
          <a:xfrm>
            <a:off x="1387372" y="2161429"/>
            <a:ext cx="6799811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Identificación clara del problema a  resolver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Determinación de objetivos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un modelo conceptual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Recopilación de la información y adaptación para el análisis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de la información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los resultados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1094071" y="811441"/>
            <a:ext cx="7386414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Un ejemplo: gestión de apicultura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"/>
          <p:cNvSpPr txBox="1"/>
          <p:nvPr/>
        </p:nvSpPr>
        <p:spPr>
          <a:xfrm>
            <a:off x="529013" y="833404"/>
            <a:ext cx="7476144" cy="55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1.- Identificación del problema a resolver</a:t>
            </a:r>
            <a:endParaRPr sz="3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3"/>
          <p:cNvSpPr txBox="1"/>
          <p:nvPr/>
        </p:nvSpPr>
        <p:spPr>
          <a:xfrm>
            <a:off x="2227705" y="3364300"/>
            <a:ext cx="1702709" cy="8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600"/>
              <a:buFont typeface="Arial"/>
              <a:buNone/>
            </a:pPr>
            <a:r>
              <a:rPr lang="en-US" sz="16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de colmenas ofertadas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2079771" y="2868014"/>
            <a:ext cx="4984457" cy="3961272"/>
            <a:chOff x="4671627" y="1673217"/>
            <a:chExt cx="4035810" cy="3207359"/>
          </a:xfrm>
        </p:grpSpPr>
        <p:grpSp>
          <p:nvGrpSpPr>
            <p:cNvPr id="353" name="Google Shape;353;p13"/>
            <p:cNvGrpSpPr/>
            <p:nvPr/>
          </p:nvGrpSpPr>
          <p:grpSpPr>
            <a:xfrm>
              <a:off x="4671627" y="1673217"/>
              <a:ext cx="4029962" cy="3207359"/>
              <a:chOff x="4671627" y="1673217"/>
              <a:chExt cx="4029962" cy="3207359"/>
            </a:xfrm>
          </p:grpSpPr>
          <p:pic>
            <p:nvPicPr>
              <p:cNvPr id="354" name="Google Shape;354;p1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671627" y="1673217"/>
                <a:ext cx="3941409" cy="31827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" name="Google Shape;355;p13"/>
              <p:cNvPicPr preferRelativeResize="0"/>
              <p:nvPr/>
            </p:nvPicPr>
            <p:blipFill rotWithShape="1">
              <a:blip r:embed="rId4">
                <a:alphaModFix/>
              </a:blip>
              <a:srcRect l="14509" b="13262"/>
              <a:stretch/>
            </p:blipFill>
            <p:spPr>
              <a:xfrm>
                <a:off x="7666037" y="3843337"/>
                <a:ext cx="1035552" cy="1037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6" name="Google Shape;356;p13"/>
            <p:cNvSpPr/>
            <p:nvPr/>
          </p:nvSpPr>
          <p:spPr>
            <a:xfrm>
              <a:off x="7702550" y="3856037"/>
              <a:ext cx="242887" cy="125412"/>
            </a:xfrm>
            <a:prstGeom prst="rect">
              <a:avLst/>
            </a:prstGeom>
            <a:solidFill>
              <a:srgbClr val="99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7" name="Google Shape;357;p13"/>
            <p:cNvSpPr txBox="1"/>
            <p:nvPr/>
          </p:nvSpPr>
          <p:spPr>
            <a:xfrm>
              <a:off x="8045450" y="3840162"/>
              <a:ext cx="661987" cy="146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lang="en-US" sz="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Montes públicos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13"/>
          <p:cNvSpPr txBox="1"/>
          <p:nvPr/>
        </p:nvSpPr>
        <p:spPr>
          <a:xfrm>
            <a:off x="770082" y="1448321"/>
            <a:ext cx="813748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aprovechamientos apícolas en la provincia de Granada (sur de España)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mucho terreno público (verde en el mapa) en el que no hay colmenas.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necesario hacer una evaluación de los recursos apícolas disponibles</a:t>
            </a:r>
            <a:endParaRPr/>
          </a:p>
        </p:txBody>
      </p:sp>
      <p:sp>
        <p:nvSpPr>
          <p:cNvPr id="359" name="Google Shape;359;p13"/>
          <p:cNvSpPr txBox="1"/>
          <p:nvPr/>
        </p:nvSpPr>
        <p:spPr>
          <a:xfrm>
            <a:off x="1336338" y="2522091"/>
            <a:ext cx="51881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¿En qué lugares se pueden instalar colmenas?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"/>
          <p:cNvSpPr txBox="1"/>
          <p:nvPr/>
        </p:nvSpPr>
        <p:spPr>
          <a:xfrm>
            <a:off x="833928" y="1633538"/>
            <a:ext cx="7476143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La finalidad última es obtener un mapa que muestre la capacidad del territorio para albergar asentamientos apícolas en la provincia de Granada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4"/>
          <p:cNvSpPr txBox="1"/>
          <p:nvPr/>
        </p:nvSpPr>
        <p:spPr>
          <a:xfrm>
            <a:off x="833928" y="2917031"/>
            <a:ext cx="417036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De forma más concreta, se pretende: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4"/>
          <p:cNvSpPr txBox="1"/>
          <p:nvPr/>
        </p:nvSpPr>
        <p:spPr>
          <a:xfrm>
            <a:off x="875198" y="3441700"/>
            <a:ext cx="82688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Nuevos asentamientos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Identificación de factores que limitan la productividad de los asentamientos.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de mecanismos que permitan controlar la densidad de colmenas por monte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4"/>
          <p:cNvSpPr txBox="1"/>
          <p:nvPr/>
        </p:nvSpPr>
        <p:spPr>
          <a:xfrm>
            <a:off x="529013" y="833404"/>
            <a:ext cx="7476144" cy="55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2.- Determinación de objetivos</a:t>
            </a:r>
            <a:endParaRPr sz="3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"/>
          <p:cNvSpPr txBox="1"/>
          <p:nvPr/>
        </p:nvSpPr>
        <p:spPr>
          <a:xfrm>
            <a:off x="781844" y="1684843"/>
            <a:ext cx="758031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Tras consultar a varios expertos y a asociaciones de apicultores, se determinó que la aptitud del territorio para albergar asentamientos apícolas depende de las siguientes variables: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5"/>
          <p:cNvSpPr txBox="1"/>
          <p:nvPr/>
        </p:nvSpPr>
        <p:spPr>
          <a:xfrm>
            <a:off x="781844" y="3141832"/>
            <a:ext cx="331847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Vegetación con interés apícola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 media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Oscilaciones térmicas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Días de heladas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Insolación (solana / umbría)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Cercanía a puntos de agua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Cercanía a carreteras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5"/>
          <p:cNvSpPr txBox="1"/>
          <p:nvPr/>
        </p:nvSpPr>
        <p:spPr>
          <a:xfrm>
            <a:off x="529013" y="833404"/>
            <a:ext cx="7476144" cy="55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3.- Generación de un modelo conceptual</a:t>
            </a:r>
            <a:endParaRPr sz="3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"/>
          <p:cNvSpPr txBox="1"/>
          <p:nvPr/>
        </p:nvSpPr>
        <p:spPr>
          <a:xfrm>
            <a:off x="781844" y="1684843"/>
            <a:ext cx="758031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Además, es posible indicar la forma en la que las variables consideradas condicionan el resultado.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6"/>
          <p:cNvSpPr txBox="1"/>
          <p:nvPr/>
        </p:nvSpPr>
        <p:spPr>
          <a:xfrm>
            <a:off x="959873" y="3141832"/>
            <a:ext cx="740228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Vegetación con interés apícola -&gt; A más presencia de flora melífera, mejor.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 media -&gt; Al aumentar, sube la aptitud.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Oscilaciones térmicas -&gt; Al aumentar, baja la aptitud.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Días de heladas -&gt; Al aumentar, baja la aptitud.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Insolación (solana / umbría) -&gt; Al aumentar, baja la aptitud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Cercanía a puntos de agua -&gt; Cuanto más cerca, mayor aptitud.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Cercanía a carreteras -&gt; Cuanto más cerca, mayor aptitud.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6"/>
          <p:cNvSpPr txBox="1"/>
          <p:nvPr/>
        </p:nvSpPr>
        <p:spPr>
          <a:xfrm>
            <a:off x="529013" y="833404"/>
            <a:ext cx="7476144" cy="55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3.- Generación de un modelo conceptual</a:t>
            </a:r>
            <a:endParaRPr sz="3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 txBox="1"/>
          <p:nvPr/>
        </p:nvSpPr>
        <p:spPr>
          <a:xfrm>
            <a:off x="781844" y="1684843"/>
            <a:ext cx="758031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Por último, podemos explicitar la importancia relativa de cada una de las variables consideradas en nuestro modelo conceptual.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7"/>
          <p:cNvSpPr txBox="1"/>
          <p:nvPr/>
        </p:nvSpPr>
        <p:spPr>
          <a:xfrm>
            <a:off x="529013" y="833404"/>
            <a:ext cx="7476144" cy="55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000"/>
              <a:buFont typeface="Calibri"/>
              <a:buNone/>
            </a:pPr>
            <a:r>
              <a:rPr lang="en-US" sz="3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3.- Generación de un modelo conceptual</a:t>
            </a:r>
            <a:endParaRPr sz="3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7"/>
          <p:cNvSpPr txBox="1"/>
          <p:nvPr/>
        </p:nvSpPr>
        <p:spPr>
          <a:xfrm>
            <a:off x="778157" y="2857500"/>
            <a:ext cx="697785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lugar es apto según nuestros objetivos si tiene buena vegetación apícola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bien hay una alta temperatura media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baja oscilación térmica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pocos días con heladas….</a:t>
            </a:r>
            <a:endParaRPr/>
          </a:p>
        </p:txBody>
      </p:sp>
      <p:grpSp>
        <p:nvGrpSpPr>
          <p:cNvPr id="389" name="Google Shape;389;p17"/>
          <p:cNvGrpSpPr/>
          <p:nvPr/>
        </p:nvGrpSpPr>
        <p:grpSpPr>
          <a:xfrm>
            <a:off x="2993513" y="4427212"/>
            <a:ext cx="4762500" cy="1929530"/>
            <a:chOff x="2993513" y="4427212"/>
            <a:chExt cx="4762500" cy="1929530"/>
          </a:xfrm>
        </p:grpSpPr>
        <p:sp>
          <p:nvSpPr>
            <p:cNvPr id="390" name="Google Shape;390;p17"/>
            <p:cNvSpPr txBox="1"/>
            <p:nvPr/>
          </p:nvSpPr>
          <p:spPr>
            <a:xfrm>
              <a:off x="2993513" y="5433412"/>
              <a:ext cx="4762500" cy="923330"/>
            </a:xfrm>
            <a:prstGeom prst="rect">
              <a:avLst/>
            </a:prstGeom>
            <a:solidFill>
              <a:srgbClr val="527A1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Lógica proposicional: conjunto de afirmaciones basadas en evidencias científicas y que consideramos válidas para tomar decisiones. </a:t>
              </a:r>
              <a:endParaRPr/>
            </a:p>
          </p:txBody>
        </p:sp>
        <p:cxnSp>
          <p:nvCxnSpPr>
            <p:cNvPr id="391" name="Google Shape;391;p17"/>
            <p:cNvCxnSpPr>
              <a:stCxn id="390" idx="0"/>
            </p:cNvCxnSpPr>
            <p:nvPr/>
          </p:nvCxnSpPr>
          <p:spPr>
            <a:xfrm rot="10800000">
              <a:off x="5374763" y="4427212"/>
              <a:ext cx="0" cy="1006200"/>
            </a:xfrm>
            <a:prstGeom prst="straightConnector1">
              <a:avLst/>
            </a:prstGeom>
            <a:noFill/>
            <a:ln w="120650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/>
          <p:nvPr/>
        </p:nvSpPr>
        <p:spPr>
          <a:xfrm>
            <a:off x="781844" y="1684843"/>
            <a:ext cx="758031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Dado que trabajamos con una componente espacial explícita, las variables anteriores se representan usando mapas digitales.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8"/>
          <p:cNvSpPr txBox="1"/>
          <p:nvPr/>
        </p:nvSpPr>
        <p:spPr>
          <a:xfrm>
            <a:off x="-165100" y="833404"/>
            <a:ext cx="9410700" cy="894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4.- Recopilación de la información y adaptación para el análisis </a:t>
            </a:r>
            <a:endParaRPr/>
          </a:p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8"/>
          <p:cNvSpPr txBox="1"/>
          <p:nvPr/>
        </p:nvSpPr>
        <p:spPr>
          <a:xfrm>
            <a:off x="1416844" y="3002132"/>
            <a:ext cx="4196533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vegetación con interés apícola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temperatura media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oscilaciones térmicas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días de heladas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insolación (solana / umbría)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cercanía a puntos de agua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distancia a carreteras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/>
          <p:nvPr/>
        </p:nvSpPr>
        <p:spPr>
          <a:xfrm>
            <a:off x="781844" y="1481643"/>
            <a:ext cx="80954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Además, debemos transformar las variables en criterios ajustados a nuestras necesidades.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9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4.- Recopilación de la información y adaptación para el análisis 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9"/>
          <p:cNvSpPr txBox="1"/>
          <p:nvPr/>
        </p:nvSpPr>
        <p:spPr>
          <a:xfrm>
            <a:off x="781845" y="2350976"/>
            <a:ext cx="72439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Vegetación con interés apícola -&gt; A más presencia de flora melífera, mejor.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" name="Google Shape;406;p19"/>
          <p:cNvGrpSpPr/>
          <p:nvPr/>
        </p:nvGrpSpPr>
        <p:grpSpPr>
          <a:xfrm>
            <a:off x="781844" y="3131456"/>
            <a:ext cx="3930701" cy="3272942"/>
            <a:chOff x="1358900" y="3054350"/>
            <a:chExt cx="3930701" cy="3272942"/>
          </a:xfrm>
        </p:grpSpPr>
        <p:pic>
          <p:nvPicPr>
            <p:cNvPr id="407" name="Google Shape;407;p19"/>
            <p:cNvPicPr preferRelativeResize="0"/>
            <p:nvPr/>
          </p:nvPicPr>
          <p:blipFill rotWithShape="1">
            <a:blip r:embed="rId3">
              <a:alphaModFix/>
            </a:blip>
            <a:srcRect l="24707" t="17057" r="7744" b="7942"/>
            <a:stretch/>
          </p:blipFill>
          <p:spPr>
            <a:xfrm>
              <a:off x="1358900" y="3054350"/>
              <a:ext cx="3930701" cy="3272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9"/>
            <p:cNvPicPr preferRelativeResize="0"/>
            <p:nvPr/>
          </p:nvPicPr>
          <p:blipFill rotWithShape="1">
            <a:blip r:embed="rId4">
              <a:alphaModFix/>
            </a:blip>
            <a:srcRect l="11328" t="25519" r="45465" b="24739"/>
            <a:stretch/>
          </p:blipFill>
          <p:spPr>
            <a:xfrm>
              <a:off x="4175125" y="5387975"/>
              <a:ext cx="893917" cy="7718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9" name="Google Shape;409;p19"/>
          <p:cNvCxnSpPr/>
          <p:nvPr/>
        </p:nvCxnSpPr>
        <p:spPr>
          <a:xfrm>
            <a:off x="4782344" y="3912506"/>
            <a:ext cx="952500" cy="0"/>
          </a:xfrm>
          <a:prstGeom prst="straightConnector1">
            <a:avLst/>
          </a:prstGeom>
          <a:noFill/>
          <a:ln w="127000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10" name="Google Shape;410;p19"/>
          <p:cNvGrpSpPr/>
          <p:nvPr/>
        </p:nvGrpSpPr>
        <p:grpSpPr>
          <a:xfrm>
            <a:off x="733425" y="2816225"/>
            <a:ext cx="1492250" cy="1846262"/>
            <a:chOff x="1076325" y="3959225"/>
            <a:chExt cx="1492250" cy="1846262"/>
          </a:xfrm>
        </p:grpSpPr>
        <p:sp>
          <p:nvSpPr>
            <p:cNvPr id="411" name="Google Shape;411;p19"/>
            <p:cNvSpPr txBox="1"/>
            <p:nvPr/>
          </p:nvSpPr>
          <p:spPr>
            <a:xfrm>
              <a:off x="1676400" y="3959225"/>
              <a:ext cx="849312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1" i="0" u="none">
                  <a:solidFill>
                    <a:srgbClr val="58987E"/>
                  </a:solidFill>
                  <a:latin typeface="Arial"/>
                  <a:ea typeface="Arial"/>
                  <a:cs typeface="Arial"/>
                  <a:sym typeface="Arial"/>
                </a:rPr>
                <a:t>Aptitud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9"/>
            <p:cNvSpPr txBox="1"/>
            <p:nvPr/>
          </p:nvSpPr>
          <p:spPr>
            <a:xfrm>
              <a:off x="1927225" y="4210050"/>
              <a:ext cx="290512" cy="252000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9"/>
            <p:cNvSpPr txBox="1"/>
            <p:nvPr/>
          </p:nvSpPr>
          <p:spPr>
            <a:xfrm>
              <a:off x="1165225" y="3959225"/>
              <a:ext cx="544512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1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Uso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9"/>
            <p:cNvSpPr txBox="1"/>
            <p:nvPr/>
          </p:nvSpPr>
          <p:spPr>
            <a:xfrm>
              <a:off x="1287462" y="4210050"/>
              <a:ext cx="363537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9"/>
            <p:cNvSpPr txBox="1"/>
            <p:nvPr/>
          </p:nvSpPr>
          <p:spPr>
            <a:xfrm>
              <a:off x="1874837" y="4459287"/>
              <a:ext cx="396875" cy="252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9"/>
            <p:cNvSpPr txBox="1"/>
            <p:nvPr/>
          </p:nvSpPr>
          <p:spPr>
            <a:xfrm>
              <a:off x="1287462" y="4459287"/>
              <a:ext cx="363537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B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9"/>
            <p:cNvSpPr txBox="1"/>
            <p:nvPr/>
          </p:nvSpPr>
          <p:spPr>
            <a:xfrm>
              <a:off x="1927225" y="4706937"/>
              <a:ext cx="290512" cy="252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9"/>
            <p:cNvSpPr txBox="1"/>
            <p:nvPr/>
          </p:nvSpPr>
          <p:spPr>
            <a:xfrm>
              <a:off x="1287462" y="4706937"/>
              <a:ext cx="374650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C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9"/>
            <p:cNvSpPr txBox="1"/>
            <p:nvPr/>
          </p:nvSpPr>
          <p:spPr>
            <a:xfrm>
              <a:off x="1927225" y="4954587"/>
              <a:ext cx="290512" cy="252000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9"/>
            <p:cNvSpPr txBox="1"/>
            <p:nvPr/>
          </p:nvSpPr>
          <p:spPr>
            <a:xfrm>
              <a:off x="1287462" y="4954587"/>
              <a:ext cx="322262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9"/>
            <p:cNvSpPr txBox="1"/>
            <p:nvPr/>
          </p:nvSpPr>
          <p:spPr>
            <a:xfrm>
              <a:off x="1927225" y="5202237"/>
              <a:ext cx="290512" cy="252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9"/>
            <p:cNvSpPr txBox="1"/>
            <p:nvPr/>
          </p:nvSpPr>
          <p:spPr>
            <a:xfrm>
              <a:off x="1287462" y="5202237"/>
              <a:ext cx="363537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E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9"/>
            <p:cNvSpPr txBox="1"/>
            <p:nvPr/>
          </p:nvSpPr>
          <p:spPr>
            <a:xfrm>
              <a:off x="1927225" y="5449887"/>
              <a:ext cx="290512" cy="2520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8987E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9"/>
            <p:cNvSpPr txBox="1"/>
            <p:nvPr/>
          </p:nvSpPr>
          <p:spPr>
            <a:xfrm>
              <a:off x="1287462" y="5449887"/>
              <a:ext cx="300037" cy="320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F5B2D"/>
                </a:buClr>
                <a:buSzPts val="1500"/>
                <a:buFont typeface="Arial"/>
                <a:buNone/>
              </a:pPr>
              <a:r>
                <a:rPr lang="en-US" sz="1500" b="0" i="0" u="none">
                  <a:solidFill>
                    <a:srgbClr val="6F5B2D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5" name="Google Shape;425;p19"/>
            <p:cNvGrpSpPr/>
            <p:nvPr/>
          </p:nvGrpSpPr>
          <p:grpSpPr>
            <a:xfrm>
              <a:off x="1076325" y="4238625"/>
              <a:ext cx="1492250" cy="1514475"/>
              <a:chOff x="1076325" y="4238625"/>
              <a:chExt cx="1217612" cy="1514475"/>
            </a:xfrm>
          </p:grpSpPr>
          <p:grpSp>
            <p:nvGrpSpPr>
              <p:cNvPr id="426" name="Google Shape;426;p19"/>
              <p:cNvGrpSpPr/>
              <p:nvPr/>
            </p:nvGrpSpPr>
            <p:grpSpPr>
              <a:xfrm>
                <a:off x="1092200" y="4238625"/>
                <a:ext cx="1185862" cy="241300"/>
                <a:chOff x="895350" y="3140075"/>
                <a:chExt cx="776287" cy="241300"/>
              </a:xfrm>
            </p:grpSpPr>
            <p:cxnSp>
              <p:nvCxnSpPr>
                <p:cNvPr id="427" name="Google Shape;427;p19"/>
                <p:cNvCxnSpPr/>
                <p:nvPr/>
              </p:nvCxnSpPr>
              <p:spPr>
                <a:xfrm>
                  <a:off x="895350" y="3140075"/>
                  <a:ext cx="76835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D80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28" name="Google Shape;428;p19"/>
                <p:cNvCxnSpPr/>
                <p:nvPr/>
              </p:nvCxnSpPr>
              <p:spPr>
                <a:xfrm>
                  <a:off x="895350" y="3381375"/>
                  <a:ext cx="77628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D80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29" name="Google Shape;429;p19"/>
              <p:cNvCxnSpPr/>
              <p:nvPr/>
            </p:nvCxnSpPr>
            <p:spPr>
              <a:xfrm>
                <a:off x="1076325" y="4732337"/>
                <a:ext cx="118586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30" name="Google Shape;430;p19"/>
              <p:cNvGrpSpPr/>
              <p:nvPr/>
            </p:nvGrpSpPr>
            <p:grpSpPr>
              <a:xfrm>
                <a:off x="1100137" y="4992687"/>
                <a:ext cx="1185862" cy="241300"/>
                <a:chOff x="895350" y="3140075"/>
                <a:chExt cx="776287" cy="241300"/>
              </a:xfrm>
            </p:grpSpPr>
            <p:cxnSp>
              <p:nvCxnSpPr>
                <p:cNvPr id="431" name="Google Shape;431;p19"/>
                <p:cNvCxnSpPr/>
                <p:nvPr/>
              </p:nvCxnSpPr>
              <p:spPr>
                <a:xfrm>
                  <a:off x="895350" y="3140075"/>
                  <a:ext cx="76835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D80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32" name="Google Shape;432;p19"/>
                <p:cNvCxnSpPr/>
                <p:nvPr/>
              </p:nvCxnSpPr>
              <p:spPr>
                <a:xfrm>
                  <a:off x="895350" y="3381375"/>
                  <a:ext cx="776287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9D80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33" name="Google Shape;433;p19"/>
              <p:cNvCxnSpPr/>
              <p:nvPr/>
            </p:nvCxnSpPr>
            <p:spPr>
              <a:xfrm>
                <a:off x="1084262" y="5486400"/>
                <a:ext cx="118586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4" name="Google Shape;434;p19"/>
              <p:cNvCxnSpPr/>
              <p:nvPr/>
            </p:nvCxnSpPr>
            <p:spPr>
              <a:xfrm>
                <a:off x="1108075" y="5753100"/>
                <a:ext cx="118586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35" name="Google Shape;435;p19"/>
            <p:cNvGrpSpPr/>
            <p:nvPr/>
          </p:nvGrpSpPr>
          <p:grpSpPr>
            <a:xfrm>
              <a:off x="1193800" y="4008437"/>
              <a:ext cx="1287462" cy="1797050"/>
              <a:chOff x="1193800" y="4008437"/>
              <a:chExt cx="1287462" cy="2193925"/>
            </a:xfrm>
          </p:grpSpPr>
          <p:cxnSp>
            <p:nvCxnSpPr>
              <p:cNvPr id="436" name="Google Shape;436;p19"/>
              <p:cNvCxnSpPr/>
              <p:nvPr/>
            </p:nvCxnSpPr>
            <p:spPr>
              <a:xfrm>
                <a:off x="1193800" y="4016375"/>
                <a:ext cx="0" cy="21859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7" name="Google Shape;437;p19"/>
              <p:cNvCxnSpPr/>
              <p:nvPr/>
            </p:nvCxnSpPr>
            <p:spPr>
              <a:xfrm>
                <a:off x="1689100" y="4016375"/>
                <a:ext cx="0" cy="21859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8" name="Google Shape;438;p19"/>
              <p:cNvCxnSpPr/>
              <p:nvPr/>
            </p:nvCxnSpPr>
            <p:spPr>
              <a:xfrm>
                <a:off x="2481262" y="4008437"/>
                <a:ext cx="0" cy="21859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9D803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39" name="Google Shape;439;p19"/>
          <p:cNvGrpSpPr/>
          <p:nvPr/>
        </p:nvGrpSpPr>
        <p:grpSpPr>
          <a:xfrm>
            <a:off x="4652016" y="3030692"/>
            <a:ext cx="4520180" cy="3474469"/>
            <a:chOff x="1052512" y="1096962"/>
            <a:chExt cx="7050026" cy="5416824"/>
          </a:xfrm>
        </p:grpSpPr>
        <p:sp>
          <p:nvSpPr>
            <p:cNvPr id="440" name="Google Shape;440;p19"/>
            <p:cNvSpPr txBox="1"/>
            <p:nvPr/>
          </p:nvSpPr>
          <p:spPr>
            <a:xfrm>
              <a:off x="5392737" y="6249987"/>
              <a:ext cx="109537" cy="119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9"/>
            <p:cNvSpPr txBox="1"/>
            <p:nvPr/>
          </p:nvSpPr>
          <p:spPr>
            <a:xfrm>
              <a:off x="6121400" y="6249987"/>
              <a:ext cx="53975" cy="119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9"/>
            <p:cNvSpPr txBox="1"/>
            <p:nvPr/>
          </p:nvSpPr>
          <p:spPr>
            <a:xfrm>
              <a:off x="6808787" y="6249987"/>
              <a:ext cx="109537" cy="119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9"/>
            <p:cNvSpPr txBox="1"/>
            <p:nvPr/>
          </p:nvSpPr>
          <p:spPr>
            <a:xfrm>
              <a:off x="7505700" y="6249987"/>
              <a:ext cx="53975" cy="119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9"/>
            <p:cNvSpPr txBox="1"/>
            <p:nvPr/>
          </p:nvSpPr>
          <p:spPr>
            <a:xfrm>
              <a:off x="7534275" y="6249987"/>
              <a:ext cx="285750" cy="119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rPr lang="en-US" sz="500" b="0" i="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50 Km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5" name="Google Shape;445;p19"/>
            <p:cNvGrpSpPr/>
            <p:nvPr/>
          </p:nvGrpSpPr>
          <p:grpSpPr>
            <a:xfrm>
              <a:off x="1052512" y="1096962"/>
              <a:ext cx="7050026" cy="5416824"/>
              <a:chOff x="1052512" y="1096962"/>
              <a:chExt cx="7050026" cy="5416824"/>
            </a:xfrm>
          </p:grpSpPr>
          <p:pic>
            <p:nvPicPr>
              <p:cNvPr id="446" name="Google Shape;446;p1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52512" y="1096962"/>
                <a:ext cx="7050026" cy="54168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47" name="Google Shape;447;p19"/>
              <p:cNvGrpSpPr/>
              <p:nvPr/>
            </p:nvGrpSpPr>
            <p:grpSpPr>
              <a:xfrm>
                <a:off x="5437187" y="6354762"/>
                <a:ext cx="2130424" cy="49212"/>
                <a:chOff x="1685925" y="10542587"/>
                <a:chExt cx="3727449" cy="125412"/>
              </a:xfrm>
            </p:grpSpPr>
            <p:sp>
              <p:nvSpPr>
                <p:cNvPr id="448" name="Google Shape;448;p19"/>
                <p:cNvSpPr/>
                <p:nvPr/>
              </p:nvSpPr>
              <p:spPr>
                <a:xfrm>
                  <a:off x="1685925" y="10542587"/>
                  <a:ext cx="628650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49" name="Google Shape;449;p19"/>
                <p:cNvSpPr/>
                <p:nvPr/>
              </p:nvSpPr>
              <p:spPr>
                <a:xfrm>
                  <a:off x="1685925" y="10606087"/>
                  <a:ext cx="628650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0" name="Google Shape;450;p19"/>
                <p:cNvSpPr/>
                <p:nvPr/>
              </p:nvSpPr>
              <p:spPr>
                <a:xfrm>
                  <a:off x="2314575" y="10542587"/>
                  <a:ext cx="61753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1" name="Google Shape;451;p19"/>
                <p:cNvSpPr/>
                <p:nvPr/>
              </p:nvSpPr>
              <p:spPr>
                <a:xfrm>
                  <a:off x="2314575" y="10606087"/>
                  <a:ext cx="61753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2" name="Google Shape;452;p19"/>
                <p:cNvSpPr/>
                <p:nvPr/>
              </p:nvSpPr>
              <p:spPr>
                <a:xfrm>
                  <a:off x="2932112" y="10542587"/>
                  <a:ext cx="1235075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3" name="Google Shape;453;p19"/>
                <p:cNvSpPr/>
                <p:nvPr/>
              </p:nvSpPr>
              <p:spPr>
                <a:xfrm>
                  <a:off x="2932112" y="10606087"/>
                  <a:ext cx="1235075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4" name="Google Shape;454;p19"/>
                <p:cNvSpPr/>
                <p:nvPr/>
              </p:nvSpPr>
              <p:spPr>
                <a:xfrm>
                  <a:off x="4167187" y="10542587"/>
                  <a:ext cx="124618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455" name="Google Shape;455;p19"/>
                <p:cNvSpPr/>
                <p:nvPr/>
              </p:nvSpPr>
              <p:spPr>
                <a:xfrm>
                  <a:off x="4167187" y="10606087"/>
                  <a:ext cx="124618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pic>
            <p:nvPicPr>
              <p:cNvPr id="456" name="Google Shape;456;p19"/>
              <p:cNvPicPr preferRelativeResize="0"/>
              <p:nvPr/>
            </p:nvPicPr>
            <p:blipFill rotWithShape="1">
              <a:blip r:embed="rId6">
                <a:alphaModFix/>
              </a:blip>
              <a:srcRect l="19874" t="5931" r="25496" b="16395"/>
              <a:stretch/>
            </p:blipFill>
            <p:spPr>
              <a:xfrm>
                <a:off x="6835775" y="4133850"/>
                <a:ext cx="1123905" cy="20187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7" name="Google Shape;457;p19"/>
              <p:cNvSpPr txBox="1"/>
              <p:nvPr/>
            </p:nvSpPr>
            <p:spPr>
              <a:xfrm>
                <a:off x="6054725" y="4360862"/>
                <a:ext cx="933450" cy="6588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075" tIns="27025" rIns="54075" bIns="27025" anchor="t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Arial"/>
                  <a:buNone/>
                </a:pPr>
                <a:r>
                  <a:rPr lang="en-US" sz="6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Aptitud de la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Arial"/>
                  <a:buNone/>
                </a:pPr>
                <a:r>
                  <a:rPr lang="en-US" sz="6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vegetación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Arial"/>
                  <a:buNone/>
                </a:pPr>
                <a:r>
                  <a:rPr lang="en-US" sz="6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para producir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00"/>
                  <a:buFont typeface="Arial"/>
                  <a:buNone/>
                </a:pPr>
                <a:r>
                  <a:rPr lang="en-US" sz="600" b="1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miel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/>
          <p:nvPr/>
        </p:nvSpPr>
        <p:spPr>
          <a:xfrm>
            <a:off x="1953491" y="940767"/>
            <a:ext cx="4869442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Objetivos del curso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3" y="168500"/>
            <a:ext cx="1599177" cy="77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860" y="75594"/>
            <a:ext cx="1406787" cy="86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1039091" y="1898287"/>
            <a:ext cx="42255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Instrumentales (manejo de herramientas):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1039091" y="4174858"/>
            <a:ext cx="48285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Disciplinares (relacionados con la biodiversidad):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1213658" y="2315019"/>
            <a:ext cx="69078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capacidades de SIG y programación.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 técnicas para simular la distribución potencial de la biodiversidad.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Conocer técnicas para integrar conocimiento científico en forma de herramientas de apoyo a la decisión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nuestras habilidades de trabajo en equipo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1213658" y="4552487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un plan de monitoreo para el control de especies de flora exótica invasora en el Páramo andino de Colombia.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0"/>
          <p:cNvGrpSpPr/>
          <p:nvPr/>
        </p:nvGrpSpPr>
        <p:grpSpPr>
          <a:xfrm>
            <a:off x="1493982" y="1473921"/>
            <a:ext cx="6603748" cy="5044690"/>
            <a:chOff x="1362075" y="1306512"/>
            <a:chExt cx="6603748" cy="5362853"/>
          </a:xfrm>
        </p:grpSpPr>
        <p:pic>
          <p:nvPicPr>
            <p:cNvPr id="463" name="Google Shape;463;p20"/>
            <p:cNvPicPr preferRelativeResize="0"/>
            <p:nvPr/>
          </p:nvPicPr>
          <p:blipFill rotWithShape="1">
            <a:blip r:embed="rId3">
              <a:alphaModFix/>
            </a:blip>
            <a:srcRect t="1460"/>
            <a:stretch/>
          </p:blipFill>
          <p:spPr>
            <a:xfrm>
              <a:off x="1362075" y="1306512"/>
              <a:ext cx="6595477" cy="53628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4" name="Google Shape;464;p20"/>
            <p:cNvGrpSpPr/>
            <p:nvPr/>
          </p:nvGrpSpPr>
          <p:grpSpPr>
            <a:xfrm>
              <a:off x="1839912" y="5962650"/>
              <a:ext cx="322262" cy="292100"/>
              <a:chOff x="1104900" y="2840037"/>
              <a:chExt cx="322262" cy="292100"/>
            </a:xfrm>
          </p:grpSpPr>
          <p:sp>
            <p:nvSpPr>
              <p:cNvPr id="465" name="Google Shape;465;p20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pic>
          <p:nvPicPr>
            <p:cNvPr id="467" name="Google Shape;467;p20"/>
            <p:cNvPicPr preferRelativeResize="0"/>
            <p:nvPr/>
          </p:nvPicPr>
          <p:blipFill rotWithShape="1">
            <a:blip r:embed="rId4">
              <a:alphaModFix/>
            </a:blip>
            <a:srcRect l="16191" t="12612" r="17276" b="15541"/>
            <a:stretch/>
          </p:blipFill>
          <p:spPr>
            <a:xfrm>
              <a:off x="6853237" y="4521200"/>
              <a:ext cx="1112586" cy="18079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20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4.- Recopilación de la información y adaptación para el análisis 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0"/>
          <p:cNvSpPr txBox="1"/>
          <p:nvPr/>
        </p:nvSpPr>
        <p:spPr>
          <a:xfrm>
            <a:off x="640527" y="1618341"/>
            <a:ext cx="43138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Aptitud según días de heladas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21"/>
          <p:cNvGrpSpPr/>
          <p:nvPr/>
        </p:nvGrpSpPr>
        <p:grpSpPr>
          <a:xfrm>
            <a:off x="1172369" y="1209501"/>
            <a:ext cx="6799262" cy="5059025"/>
            <a:chOff x="1362075" y="1306512"/>
            <a:chExt cx="6799262" cy="5325707"/>
          </a:xfrm>
        </p:grpSpPr>
        <p:pic>
          <p:nvPicPr>
            <p:cNvPr id="475" name="Google Shape;475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2075" y="1306512"/>
              <a:ext cx="6681909" cy="53257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6" name="Google Shape;476;p21"/>
            <p:cNvGrpSpPr/>
            <p:nvPr/>
          </p:nvGrpSpPr>
          <p:grpSpPr>
            <a:xfrm>
              <a:off x="1676400" y="6019800"/>
              <a:ext cx="322262" cy="292100"/>
              <a:chOff x="1104900" y="2840037"/>
              <a:chExt cx="322262" cy="292100"/>
            </a:xfrm>
          </p:grpSpPr>
          <p:sp>
            <p:nvSpPr>
              <p:cNvPr id="477" name="Google Shape;477;p21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8" name="Google Shape;478;p21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479" name="Google Shape;479;p21"/>
            <p:cNvSpPr txBox="1"/>
            <p:nvPr/>
          </p:nvSpPr>
          <p:spPr>
            <a:xfrm>
              <a:off x="5383212" y="6254750"/>
              <a:ext cx="311150" cy="28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1"/>
            <p:cNvSpPr txBox="1"/>
            <p:nvPr/>
          </p:nvSpPr>
          <p:spPr>
            <a:xfrm>
              <a:off x="7681912" y="6254750"/>
              <a:ext cx="479425" cy="28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255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1"/>
            <p:cNvSpPr txBox="1"/>
            <p:nvPr/>
          </p:nvSpPr>
          <p:spPr>
            <a:xfrm>
              <a:off x="6083300" y="5505450"/>
              <a:ext cx="1584325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Aptitud según cercanía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cursos de agua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2" name="Google Shape;482;p21"/>
            <p:cNvPicPr preferRelativeResize="0"/>
            <p:nvPr/>
          </p:nvPicPr>
          <p:blipFill rotWithShape="1">
            <a:blip r:embed="rId4">
              <a:alphaModFix/>
            </a:blip>
            <a:srcRect t="80000"/>
            <a:stretch/>
          </p:blipFill>
          <p:spPr>
            <a:xfrm>
              <a:off x="5530850" y="6064250"/>
              <a:ext cx="2152240" cy="190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3" name="Google Shape;483;p21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4.- Recopilación de la información y adaptación para el análisis 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1"/>
          <p:cNvSpPr txBox="1"/>
          <p:nvPr/>
        </p:nvSpPr>
        <p:spPr>
          <a:xfrm>
            <a:off x="640526" y="1618341"/>
            <a:ext cx="455297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Aptitud según cercanía a cursos de agua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22"/>
          <p:cNvGrpSpPr/>
          <p:nvPr/>
        </p:nvGrpSpPr>
        <p:grpSpPr>
          <a:xfrm>
            <a:off x="1662112" y="1584325"/>
            <a:ext cx="6799262" cy="5055567"/>
            <a:chOff x="1362075" y="1306512"/>
            <a:chExt cx="6799262" cy="5364898"/>
          </a:xfrm>
        </p:grpSpPr>
        <p:pic>
          <p:nvPicPr>
            <p:cNvPr id="490" name="Google Shape;490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62075" y="1306512"/>
              <a:ext cx="6635543" cy="536489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1" name="Google Shape;491;p22"/>
            <p:cNvGrpSpPr/>
            <p:nvPr/>
          </p:nvGrpSpPr>
          <p:grpSpPr>
            <a:xfrm>
              <a:off x="1649412" y="6046787"/>
              <a:ext cx="322262" cy="292100"/>
              <a:chOff x="1104900" y="2840037"/>
              <a:chExt cx="322262" cy="292100"/>
            </a:xfrm>
          </p:grpSpPr>
          <p:sp>
            <p:nvSpPr>
              <p:cNvPr id="492" name="Google Shape;492;p22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3" name="Google Shape;493;p22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494" name="Google Shape;494;p22"/>
            <p:cNvSpPr txBox="1"/>
            <p:nvPr/>
          </p:nvSpPr>
          <p:spPr>
            <a:xfrm>
              <a:off x="5383212" y="6254750"/>
              <a:ext cx="311150" cy="290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2"/>
            <p:cNvSpPr txBox="1"/>
            <p:nvPr/>
          </p:nvSpPr>
          <p:spPr>
            <a:xfrm>
              <a:off x="7681912" y="6254750"/>
              <a:ext cx="479425" cy="290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255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6" name="Google Shape;496;p22"/>
            <p:cNvPicPr preferRelativeResize="0"/>
            <p:nvPr/>
          </p:nvPicPr>
          <p:blipFill rotWithShape="1">
            <a:blip r:embed="rId4">
              <a:alphaModFix/>
            </a:blip>
            <a:srcRect t="80000"/>
            <a:stretch/>
          </p:blipFill>
          <p:spPr>
            <a:xfrm>
              <a:off x="5530850" y="6064250"/>
              <a:ext cx="2152240" cy="1904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2"/>
            <p:cNvSpPr txBox="1"/>
            <p:nvPr/>
          </p:nvSpPr>
          <p:spPr>
            <a:xfrm>
              <a:off x="6083300" y="5503862"/>
              <a:ext cx="1584325" cy="422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Aptitud según cercanía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-US" sz="10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accesos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" name="Google Shape;498;p22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4.- Recopilación de la información y adaptación para el análisis 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2"/>
          <p:cNvSpPr txBox="1"/>
          <p:nvPr/>
        </p:nvSpPr>
        <p:spPr>
          <a:xfrm>
            <a:off x="640527" y="1618341"/>
            <a:ext cx="43138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Aptitud según cercanía a accesos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3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5.- Integración de toda la información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5" name="Google Shape;505;p23"/>
          <p:cNvGrpSpPr/>
          <p:nvPr/>
        </p:nvGrpSpPr>
        <p:grpSpPr>
          <a:xfrm>
            <a:off x="4408487" y="1498600"/>
            <a:ext cx="4535487" cy="3676650"/>
            <a:chOff x="1284287" y="1085850"/>
            <a:chExt cx="6727825" cy="5454649"/>
          </a:xfrm>
        </p:grpSpPr>
        <p:pic>
          <p:nvPicPr>
            <p:cNvPr id="506" name="Google Shape;506;p23"/>
            <p:cNvPicPr preferRelativeResize="0"/>
            <p:nvPr/>
          </p:nvPicPr>
          <p:blipFill rotWithShape="1">
            <a:blip r:embed="rId3">
              <a:alphaModFix/>
            </a:blip>
            <a:srcRect l="10055" t="3271" r="9791" b="3643"/>
            <a:stretch/>
          </p:blipFill>
          <p:spPr>
            <a:xfrm>
              <a:off x="1627187" y="1085850"/>
              <a:ext cx="5933107" cy="5325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23"/>
            <p:cNvSpPr txBox="1"/>
            <p:nvPr/>
          </p:nvSpPr>
          <p:spPr>
            <a:xfrm>
              <a:off x="1390650" y="6186487"/>
              <a:ext cx="1106487" cy="3540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lang="en-US" sz="6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Aptitud global del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rPr lang="en-US" sz="600" b="1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territorio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8" name="Google Shape;508;p23"/>
            <p:cNvPicPr preferRelativeResize="0"/>
            <p:nvPr/>
          </p:nvPicPr>
          <p:blipFill rotWithShape="1">
            <a:blip r:embed="rId4">
              <a:alphaModFix/>
            </a:blip>
            <a:srcRect t="80000"/>
            <a:stretch/>
          </p:blipFill>
          <p:spPr>
            <a:xfrm>
              <a:off x="1379537" y="6026150"/>
              <a:ext cx="1359555" cy="87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23"/>
            <p:cNvSpPr txBox="1"/>
            <p:nvPr/>
          </p:nvSpPr>
          <p:spPr>
            <a:xfrm>
              <a:off x="1284287" y="6121400"/>
              <a:ext cx="212725" cy="192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rPr lang="en-US" sz="5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3"/>
            <p:cNvSpPr txBox="1"/>
            <p:nvPr/>
          </p:nvSpPr>
          <p:spPr>
            <a:xfrm>
              <a:off x="2622550" y="6121400"/>
              <a:ext cx="314325" cy="192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rial"/>
                <a:buNone/>
              </a:pPr>
              <a:r>
                <a:rPr lang="en-US" sz="5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255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" name="Google Shape;511;p23"/>
            <p:cNvGrpSpPr/>
            <p:nvPr/>
          </p:nvGrpSpPr>
          <p:grpSpPr>
            <a:xfrm>
              <a:off x="5314950" y="6170612"/>
              <a:ext cx="2697162" cy="173037"/>
              <a:chOff x="9453562" y="10133012"/>
              <a:chExt cx="4175126" cy="246062"/>
            </a:xfrm>
          </p:grpSpPr>
          <p:grpSp>
            <p:nvGrpSpPr>
              <p:cNvPr id="512" name="Google Shape;512;p23"/>
              <p:cNvGrpSpPr/>
              <p:nvPr/>
            </p:nvGrpSpPr>
            <p:grpSpPr>
              <a:xfrm>
                <a:off x="9536112" y="10301287"/>
                <a:ext cx="3727449" cy="77787"/>
                <a:chOff x="1685925" y="10542587"/>
                <a:chExt cx="3727449" cy="125412"/>
              </a:xfrm>
            </p:grpSpPr>
            <p:sp>
              <p:nvSpPr>
                <p:cNvPr id="513" name="Google Shape;513;p23"/>
                <p:cNvSpPr/>
                <p:nvPr/>
              </p:nvSpPr>
              <p:spPr>
                <a:xfrm>
                  <a:off x="1685925" y="10542587"/>
                  <a:ext cx="628650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4" name="Google Shape;514;p23"/>
                <p:cNvSpPr/>
                <p:nvPr/>
              </p:nvSpPr>
              <p:spPr>
                <a:xfrm>
                  <a:off x="1685925" y="10606087"/>
                  <a:ext cx="628650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5" name="Google Shape;515;p23"/>
                <p:cNvSpPr/>
                <p:nvPr/>
              </p:nvSpPr>
              <p:spPr>
                <a:xfrm>
                  <a:off x="2314575" y="10542587"/>
                  <a:ext cx="61753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6" name="Google Shape;516;p23"/>
                <p:cNvSpPr/>
                <p:nvPr/>
              </p:nvSpPr>
              <p:spPr>
                <a:xfrm>
                  <a:off x="2314575" y="10606087"/>
                  <a:ext cx="61753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2932112" y="10542587"/>
                  <a:ext cx="1235075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2932112" y="10606087"/>
                  <a:ext cx="1235075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19" name="Google Shape;519;p23"/>
                <p:cNvSpPr/>
                <p:nvPr/>
              </p:nvSpPr>
              <p:spPr>
                <a:xfrm>
                  <a:off x="4167187" y="10542587"/>
                  <a:ext cx="124618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20" name="Google Shape;520;p23"/>
                <p:cNvSpPr/>
                <p:nvPr/>
              </p:nvSpPr>
              <p:spPr>
                <a:xfrm>
                  <a:off x="4167187" y="10606087"/>
                  <a:ext cx="124618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521" name="Google Shape;521;p23"/>
              <p:cNvSpPr txBox="1"/>
              <p:nvPr/>
            </p:nvSpPr>
            <p:spPr>
              <a:xfrm>
                <a:off x="9453562" y="10133012"/>
                <a:ext cx="160337" cy="160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3"/>
              <p:cNvSpPr txBox="1"/>
              <p:nvPr/>
            </p:nvSpPr>
            <p:spPr>
              <a:xfrm>
                <a:off x="10726737" y="10133012"/>
                <a:ext cx="79375" cy="160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3"/>
              <p:cNvSpPr txBox="1"/>
              <p:nvPr/>
            </p:nvSpPr>
            <p:spPr>
              <a:xfrm>
                <a:off x="11933237" y="10133012"/>
                <a:ext cx="160337" cy="160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3"/>
              <p:cNvSpPr txBox="1"/>
              <p:nvPr/>
            </p:nvSpPr>
            <p:spPr>
              <a:xfrm>
                <a:off x="13150850" y="10133012"/>
                <a:ext cx="80962" cy="160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3"/>
              <p:cNvSpPr txBox="1"/>
              <p:nvPr/>
            </p:nvSpPr>
            <p:spPr>
              <a:xfrm>
                <a:off x="13209588" y="10133012"/>
                <a:ext cx="419100" cy="160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 Km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" name="Google Shape;526;p23"/>
            <p:cNvGrpSpPr/>
            <p:nvPr/>
          </p:nvGrpSpPr>
          <p:grpSpPr>
            <a:xfrm>
              <a:off x="5483225" y="5834062"/>
              <a:ext cx="2041526" cy="238125"/>
              <a:chOff x="9609137" y="8535987"/>
              <a:chExt cx="3567113" cy="384175"/>
            </a:xfrm>
          </p:grpSpPr>
          <p:sp>
            <p:nvSpPr>
              <p:cNvPr id="527" name="Google Shape;527;p23"/>
              <p:cNvSpPr/>
              <p:nvPr/>
            </p:nvSpPr>
            <p:spPr>
              <a:xfrm>
                <a:off x="9609137" y="8593137"/>
                <a:ext cx="276225" cy="169862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54075" tIns="27025" rIns="54075" bIns="270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8" name="Google Shape;528;p23"/>
              <p:cNvSpPr txBox="1"/>
              <p:nvPr/>
            </p:nvSpPr>
            <p:spPr>
              <a:xfrm>
                <a:off x="9966325" y="8535987"/>
                <a:ext cx="3209925" cy="384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075" tIns="27025" rIns="54075" bIns="270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Contorno montes públicos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9" name="Google Shape;529;p23"/>
          <p:cNvGrpSpPr/>
          <p:nvPr/>
        </p:nvGrpSpPr>
        <p:grpSpPr>
          <a:xfrm>
            <a:off x="200026" y="4233069"/>
            <a:ext cx="2632075" cy="755650"/>
            <a:chOff x="782637" y="3921125"/>
            <a:chExt cx="3157537" cy="906462"/>
          </a:xfrm>
        </p:grpSpPr>
        <p:grpSp>
          <p:nvGrpSpPr>
            <p:cNvPr id="530" name="Google Shape;530;p23"/>
            <p:cNvGrpSpPr/>
            <p:nvPr/>
          </p:nvGrpSpPr>
          <p:grpSpPr>
            <a:xfrm>
              <a:off x="782637" y="3921125"/>
              <a:ext cx="3157537" cy="906462"/>
              <a:chOff x="782637" y="3921125"/>
              <a:chExt cx="3157537" cy="906462"/>
            </a:xfrm>
          </p:grpSpPr>
          <p:sp>
            <p:nvSpPr>
              <p:cNvPr id="531" name="Google Shape;531;p23"/>
              <p:cNvSpPr/>
              <p:nvPr/>
            </p:nvSpPr>
            <p:spPr>
              <a:xfrm>
                <a:off x="782637" y="3921125"/>
                <a:ext cx="3157537" cy="906462"/>
              </a:xfrm>
              <a:prstGeom prst="parallelogram">
                <a:avLst>
                  <a:gd name="adj" fmla="val 25000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532" name="Google Shape;532;p23"/>
              <p:cNvGrpSpPr/>
              <p:nvPr/>
            </p:nvGrpSpPr>
            <p:grpSpPr>
              <a:xfrm rot="1740000">
                <a:off x="1022350" y="4586287"/>
                <a:ext cx="136525" cy="147637"/>
                <a:chOff x="1104900" y="2840037"/>
                <a:chExt cx="322262" cy="292100"/>
              </a:xfrm>
            </p:grpSpPr>
            <p:sp>
              <p:nvSpPr>
                <p:cNvPr id="533" name="Google Shape;533;p23"/>
                <p:cNvSpPr/>
                <p:nvPr/>
              </p:nvSpPr>
              <p:spPr>
                <a:xfrm>
                  <a:off x="1104900" y="2840037"/>
                  <a:ext cx="322262" cy="292100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1185862" y="2840037"/>
                  <a:ext cx="160337" cy="26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594" y="0"/>
                      </a:moveTo>
                      <a:lnTo>
                        <a:pt x="0" y="120000"/>
                      </a:lnTo>
                      <a:lnTo>
                        <a:pt x="60594" y="109285"/>
                      </a:lnTo>
                      <a:lnTo>
                        <a:pt x="120000" y="120000"/>
                      </a:lnTo>
                      <a:lnTo>
                        <a:pt x="6059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  <p:pic>
          <p:nvPicPr>
            <p:cNvPr id="535" name="Google Shape;535;p23"/>
            <p:cNvPicPr preferRelativeResize="0"/>
            <p:nvPr/>
          </p:nvPicPr>
          <p:blipFill rotWithShape="1">
            <a:blip r:embed="rId5">
              <a:alphaModFix/>
            </a:blip>
            <a:srcRect l="24987" t="17714" r="7822" b="8316"/>
            <a:stretch/>
          </p:blipFill>
          <p:spPr>
            <a:xfrm>
              <a:off x="1143000" y="3979862"/>
              <a:ext cx="2558125" cy="7433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" name="Google Shape;536;p23"/>
          <p:cNvSpPr txBox="1"/>
          <p:nvPr/>
        </p:nvSpPr>
        <p:spPr>
          <a:xfrm>
            <a:off x="2870201" y="4345781"/>
            <a:ext cx="1158875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Accesos</a:t>
            </a:r>
            <a:endParaRPr sz="1200" b="1" i="1" u="none">
              <a:solidFill>
                <a:srgbClr val="1E58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300"/>
              <a:buFont typeface="Arial"/>
              <a:buNone/>
            </a:pPr>
            <a:r>
              <a:rPr lang="en-US" sz="13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Peso: 0.0911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7" name="Google Shape;537;p23"/>
          <p:cNvCxnSpPr/>
          <p:nvPr/>
        </p:nvCxnSpPr>
        <p:spPr>
          <a:xfrm rot="10800000">
            <a:off x="2366963" y="4547394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8" name="Google Shape;538;p23"/>
          <p:cNvGrpSpPr/>
          <p:nvPr/>
        </p:nvGrpSpPr>
        <p:grpSpPr>
          <a:xfrm>
            <a:off x="200026" y="5560219"/>
            <a:ext cx="2632075" cy="757237"/>
            <a:chOff x="1614487" y="4779962"/>
            <a:chExt cx="3157537" cy="908050"/>
          </a:xfrm>
        </p:grpSpPr>
        <p:sp>
          <p:nvSpPr>
            <p:cNvPr id="539" name="Google Shape;539;p23"/>
            <p:cNvSpPr/>
            <p:nvPr/>
          </p:nvSpPr>
          <p:spPr>
            <a:xfrm>
              <a:off x="1614487" y="4779962"/>
              <a:ext cx="3157537" cy="908050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40" name="Google Shape;540;p23"/>
            <p:cNvPicPr preferRelativeResize="0"/>
            <p:nvPr/>
          </p:nvPicPr>
          <p:blipFill rotWithShape="1">
            <a:blip r:embed="rId6">
              <a:alphaModFix/>
            </a:blip>
            <a:srcRect l="22866" t="16580" r="8022" b="7659"/>
            <a:stretch/>
          </p:blipFill>
          <p:spPr>
            <a:xfrm>
              <a:off x="1973262" y="4841875"/>
              <a:ext cx="2642128" cy="7354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1" name="Google Shape;541;p23"/>
            <p:cNvGrpSpPr/>
            <p:nvPr/>
          </p:nvGrpSpPr>
          <p:grpSpPr>
            <a:xfrm rot="1740000">
              <a:off x="1854200" y="5446712"/>
              <a:ext cx="136525" cy="147637"/>
              <a:chOff x="1104900" y="2840037"/>
              <a:chExt cx="322262" cy="292100"/>
            </a:xfrm>
          </p:grpSpPr>
          <p:sp>
            <p:nvSpPr>
              <p:cNvPr id="542" name="Google Shape;542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43" name="Google Shape;543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544" name="Google Shape;544;p23"/>
          <p:cNvSpPr txBox="1"/>
          <p:nvPr/>
        </p:nvSpPr>
        <p:spPr>
          <a:xfrm>
            <a:off x="2914651" y="3579019"/>
            <a:ext cx="1157287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Hidrología</a:t>
            </a:r>
            <a:endParaRPr sz="1200" b="1" i="1" u="none">
              <a:solidFill>
                <a:srgbClr val="1E58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300"/>
              <a:buFont typeface="Arial"/>
              <a:buNone/>
            </a:pPr>
            <a:r>
              <a:rPr lang="en-US" sz="13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Peso: 0.0659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5" name="Google Shape;545;p23"/>
          <p:cNvCxnSpPr/>
          <p:nvPr/>
        </p:nvCxnSpPr>
        <p:spPr>
          <a:xfrm rot="10800000">
            <a:off x="2409826" y="3782219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46" name="Google Shape;546;p23"/>
          <p:cNvGrpSpPr/>
          <p:nvPr/>
        </p:nvGrpSpPr>
        <p:grpSpPr>
          <a:xfrm>
            <a:off x="200026" y="3521869"/>
            <a:ext cx="2632075" cy="755650"/>
            <a:chOff x="1144587" y="3014662"/>
            <a:chExt cx="3157537" cy="906462"/>
          </a:xfrm>
        </p:grpSpPr>
        <p:sp>
          <p:nvSpPr>
            <p:cNvPr id="547" name="Google Shape;547;p23"/>
            <p:cNvSpPr/>
            <p:nvPr/>
          </p:nvSpPr>
          <p:spPr>
            <a:xfrm>
              <a:off x="1144587" y="3014662"/>
              <a:ext cx="3157537" cy="906462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48" name="Google Shape;548;p23"/>
            <p:cNvPicPr preferRelativeResize="0"/>
            <p:nvPr/>
          </p:nvPicPr>
          <p:blipFill rotWithShape="1">
            <a:blip r:embed="rId7">
              <a:alphaModFix/>
            </a:blip>
            <a:srcRect l="23957" t="16783" r="6828" b="7875"/>
            <a:stretch/>
          </p:blipFill>
          <p:spPr>
            <a:xfrm>
              <a:off x="1497012" y="3071812"/>
              <a:ext cx="2558125" cy="7449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9" name="Google Shape;549;p23"/>
            <p:cNvGrpSpPr/>
            <p:nvPr/>
          </p:nvGrpSpPr>
          <p:grpSpPr>
            <a:xfrm rot="1740000">
              <a:off x="1384300" y="3679825"/>
              <a:ext cx="136525" cy="147637"/>
              <a:chOff x="1104900" y="2840037"/>
              <a:chExt cx="322262" cy="292100"/>
            </a:xfrm>
          </p:grpSpPr>
          <p:sp>
            <p:nvSpPr>
              <p:cNvPr id="550" name="Google Shape;550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51" name="Google Shape;551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552" name="Google Shape;552;p23"/>
          <p:cNvSpPr txBox="1"/>
          <p:nvPr/>
        </p:nvSpPr>
        <p:spPr>
          <a:xfrm>
            <a:off x="2868613" y="2940844"/>
            <a:ext cx="1158875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Orientación</a:t>
            </a:r>
            <a:endParaRPr sz="1200" b="1" i="1" u="none">
              <a:solidFill>
                <a:srgbClr val="1E58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300"/>
              <a:buFont typeface="Arial"/>
              <a:buNone/>
            </a:pPr>
            <a:r>
              <a:rPr lang="en-US" sz="13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Peso: 0.1739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3" name="Google Shape;553;p23"/>
          <p:cNvCxnSpPr/>
          <p:nvPr/>
        </p:nvCxnSpPr>
        <p:spPr>
          <a:xfrm rot="10800000">
            <a:off x="2366963" y="3144044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54" name="Google Shape;554;p23"/>
          <p:cNvGrpSpPr/>
          <p:nvPr/>
        </p:nvGrpSpPr>
        <p:grpSpPr>
          <a:xfrm>
            <a:off x="200026" y="2836069"/>
            <a:ext cx="2632075" cy="757237"/>
            <a:chOff x="2732087" y="615950"/>
            <a:chExt cx="4032250" cy="1158875"/>
          </a:xfrm>
        </p:grpSpPr>
        <p:sp>
          <p:nvSpPr>
            <p:cNvPr id="555" name="Google Shape;555;p23"/>
            <p:cNvSpPr/>
            <p:nvPr/>
          </p:nvSpPr>
          <p:spPr>
            <a:xfrm>
              <a:off x="2732087" y="615950"/>
              <a:ext cx="4032250" cy="1158875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56" name="Google Shape;556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189287" y="711200"/>
              <a:ext cx="3269274" cy="9516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7" name="Google Shape;557;p23"/>
            <p:cNvGrpSpPr/>
            <p:nvPr/>
          </p:nvGrpSpPr>
          <p:grpSpPr>
            <a:xfrm rot="1740000">
              <a:off x="3038475" y="1466850"/>
              <a:ext cx="174625" cy="188912"/>
              <a:chOff x="1104900" y="2840037"/>
              <a:chExt cx="322262" cy="292100"/>
            </a:xfrm>
          </p:grpSpPr>
          <p:sp>
            <p:nvSpPr>
              <p:cNvPr id="558" name="Google Shape;558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59" name="Google Shape;559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560" name="Google Shape;560;p23"/>
          <p:cNvSpPr txBox="1"/>
          <p:nvPr/>
        </p:nvSpPr>
        <p:spPr>
          <a:xfrm>
            <a:off x="2868613" y="2343944"/>
            <a:ext cx="1158875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Climatología</a:t>
            </a:r>
            <a:endParaRPr sz="1200" b="1" i="1" u="none">
              <a:solidFill>
                <a:srgbClr val="1E58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300"/>
              <a:buFont typeface="Arial"/>
              <a:buNone/>
            </a:pPr>
            <a:r>
              <a:rPr lang="en-US" sz="13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Peso: 0.1706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1" name="Google Shape;561;p23"/>
          <p:cNvCxnSpPr/>
          <p:nvPr/>
        </p:nvCxnSpPr>
        <p:spPr>
          <a:xfrm rot="10800000">
            <a:off x="2366963" y="2547144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62" name="Google Shape;562;p23"/>
          <p:cNvGrpSpPr/>
          <p:nvPr/>
        </p:nvGrpSpPr>
        <p:grpSpPr>
          <a:xfrm>
            <a:off x="200026" y="2224881"/>
            <a:ext cx="2632075" cy="757237"/>
            <a:chOff x="2544762" y="914400"/>
            <a:chExt cx="4032250" cy="1158875"/>
          </a:xfrm>
        </p:grpSpPr>
        <p:sp>
          <p:nvSpPr>
            <p:cNvPr id="563" name="Google Shape;563;p23"/>
            <p:cNvSpPr/>
            <p:nvPr/>
          </p:nvSpPr>
          <p:spPr>
            <a:xfrm>
              <a:off x="2544762" y="914400"/>
              <a:ext cx="4032250" cy="1158875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564" name="Google Shape;564;p23"/>
            <p:cNvGrpSpPr/>
            <p:nvPr/>
          </p:nvGrpSpPr>
          <p:grpSpPr>
            <a:xfrm rot="1740000">
              <a:off x="2851150" y="1765300"/>
              <a:ext cx="174625" cy="188912"/>
              <a:chOff x="1104900" y="2840037"/>
              <a:chExt cx="322262" cy="292100"/>
            </a:xfrm>
          </p:grpSpPr>
          <p:sp>
            <p:nvSpPr>
              <p:cNvPr id="565" name="Google Shape;565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66" name="Google Shape;566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pic>
          <p:nvPicPr>
            <p:cNvPr id="567" name="Google Shape;567;p23"/>
            <p:cNvPicPr preferRelativeResize="0"/>
            <p:nvPr/>
          </p:nvPicPr>
          <p:blipFill rotWithShape="1">
            <a:blip r:embed="rId9">
              <a:alphaModFix/>
            </a:blip>
            <a:srcRect l="22331" t="16585" r="5756" b="7481"/>
            <a:stretch/>
          </p:blipFill>
          <p:spPr>
            <a:xfrm>
              <a:off x="3014662" y="1020762"/>
              <a:ext cx="3266602" cy="9525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8" name="Google Shape;568;p23"/>
          <p:cNvGrpSpPr/>
          <p:nvPr/>
        </p:nvGrpSpPr>
        <p:grpSpPr>
          <a:xfrm>
            <a:off x="200026" y="5033169"/>
            <a:ext cx="2632075" cy="755650"/>
            <a:chOff x="4414837" y="3406775"/>
            <a:chExt cx="3157537" cy="908050"/>
          </a:xfrm>
        </p:grpSpPr>
        <p:sp>
          <p:nvSpPr>
            <p:cNvPr id="569" name="Google Shape;569;p23"/>
            <p:cNvSpPr/>
            <p:nvPr/>
          </p:nvSpPr>
          <p:spPr>
            <a:xfrm>
              <a:off x="4414837" y="3406775"/>
              <a:ext cx="3157537" cy="908050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70" name="Google Shape;570;p23"/>
            <p:cNvPicPr preferRelativeResize="0"/>
            <p:nvPr/>
          </p:nvPicPr>
          <p:blipFill rotWithShape="1">
            <a:blip r:embed="rId10">
              <a:alphaModFix/>
            </a:blip>
            <a:srcRect l="23252" t="16387" r="8009" b="7332"/>
            <a:stretch/>
          </p:blipFill>
          <p:spPr>
            <a:xfrm>
              <a:off x="4781550" y="3502025"/>
              <a:ext cx="2558125" cy="7465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1" name="Google Shape;571;p23"/>
            <p:cNvGrpSpPr/>
            <p:nvPr/>
          </p:nvGrpSpPr>
          <p:grpSpPr>
            <a:xfrm rot="1740000">
              <a:off x="4654550" y="4073525"/>
              <a:ext cx="136525" cy="147637"/>
              <a:chOff x="1104900" y="2840037"/>
              <a:chExt cx="322262" cy="292100"/>
            </a:xfrm>
          </p:grpSpPr>
          <p:sp>
            <p:nvSpPr>
              <p:cNvPr id="572" name="Google Shape;572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cxnSp>
        <p:nvCxnSpPr>
          <p:cNvPr id="574" name="Google Shape;574;p23"/>
          <p:cNvCxnSpPr/>
          <p:nvPr/>
        </p:nvCxnSpPr>
        <p:spPr>
          <a:xfrm>
            <a:off x="1711326" y="2313781"/>
            <a:ext cx="0" cy="338137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5" name="Google Shape;575;p23"/>
          <p:cNvCxnSpPr/>
          <p:nvPr/>
        </p:nvCxnSpPr>
        <p:spPr>
          <a:xfrm>
            <a:off x="1711326" y="2977356"/>
            <a:ext cx="0" cy="293687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6" name="Google Shape;576;p23"/>
          <p:cNvCxnSpPr/>
          <p:nvPr/>
        </p:nvCxnSpPr>
        <p:spPr>
          <a:xfrm>
            <a:off x="1711326" y="3585369"/>
            <a:ext cx="0" cy="381000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7" name="Google Shape;577;p23"/>
          <p:cNvCxnSpPr/>
          <p:nvPr/>
        </p:nvCxnSpPr>
        <p:spPr>
          <a:xfrm>
            <a:off x="1711326" y="4282281"/>
            <a:ext cx="0" cy="360362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8" name="Google Shape;578;p23"/>
          <p:cNvCxnSpPr/>
          <p:nvPr/>
        </p:nvCxnSpPr>
        <p:spPr>
          <a:xfrm>
            <a:off x="1711326" y="5001419"/>
            <a:ext cx="0" cy="434975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9" name="Google Shape;579;p23"/>
          <p:cNvCxnSpPr/>
          <p:nvPr/>
        </p:nvCxnSpPr>
        <p:spPr>
          <a:xfrm>
            <a:off x="1711326" y="5785644"/>
            <a:ext cx="0" cy="239712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80" name="Google Shape;580;p23"/>
          <p:cNvCxnSpPr/>
          <p:nvPr/>
        </p:nvCxnSpPr>
        <p:spPr>
          <a:xfrm rot="10800000">
            <a:off x="2360613" y="5561806"/>
            <a:ext cx="29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1" name="Google Shape;581;p23"/>
          <p:cNvSpPr txBox="1"/>
          <p:nvPr/>
        </p:nvSpPr>
        <p:spPr>
          <a:xfrm>
            <a:off x="2870201" y="1674019"/>
            <a:ext cx="1158875" cy="53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Vegetación</a:t>
            </a:r>
            <a:endParaRPr sz="1200" b="1" i="1" u="none">
              <a:solidFill>
                <a:srgbClr val="1E582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300"/>
              <a:buFont typeface="Arial"/>
              <a:buNone/>
            </a:pPr>
            <a:r>
              <a:rPr lang="en-US" sz="13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Peso: 0.4985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2" name="Google Shape;582;p23"/>
          <p:cNvGrpSpPr/>
          <p:nvPr/>
        </p:nvGrpSpPr>
        <p:grpSpPr>
          <a:xfrm>
            <a:off x="201613" y="1556544"/>
            <a:ext cx="2630487" cy="755650"/>
            <a:chOff x="4737100" y="1984375"/>
            <a:chExt cx="4032250" cy="1158875"/>
          </a:xfrm>
        </p:grpSpPr>
        <p:sp>
          <p:nvSpPr>
            <p:cNvPr id="583" name="Google Shape;583;p23"/>
            <p:cNvSpPr/>
            <p:nvPr/>
          </p:nvSpPr>
          <p:spPr>
            <a:xfrm>
              <a:off x="4737100" y="1984375"/>
              <a:ext cx="4032250" cy="1158875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584" name="Google Shape;584;p23"/>
            <p:cNvGrpSpPr/>
            <p:nvPr/>
          </p:nvGrpSpPr>
          <p:grpSpPr>
            <a:xfrm rot="1740000">
              <a:off x="5043487" y="2835275"/>
              <a:ext cx="174625" cy="188912"/>
              <a:chOff x="1104900" y="2840037"/>
              <a:chExt cx="322262" cy="292100"/>
            </a:xfrm>
          </p:grpSpPr>
          <p:sp>
            <p:nvSpPr>
              <p:cNvPr id="585" name="Google Shape;585;p23"/>
              <p:cNvSpPr/>
              <p:nvPr/>
            </p:nvSpPr>
            <p:spPr>
              <a:xfrm>
                <a:off x="1104900" y="2840037"/>
                <a:ext cx="322262" cy="2921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1185862" y="2840037"/>
                <a:ext cx="160337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594" y="0"/>
                    </a:moveTo>
                    <a:lnTo>
                      <a:pt x="0" y="120000"/>
                    </a:lnTo>
                    <a:lnTo>
                      <a:pt x="60594" y="109285"/>
                    </a:lnTo>
                    <a:lnTo>
                      <a:pt x="120000" y="120000"/>
                    </a:lnTo>
                    <a:lnTo>
                      <a:pt x="6059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pic>
          <p:nvPicPr>
            <p:cNvPr id="587" name="Google Shape;587;p23"/>
            <p:cNvPicPr preferRelativeResize="0"/>
            <p:nvPr/>
          </p:nvPicPr>
          <p:blipFill rotWithShape="1">
            <a:blip r:embed="rId11">
              <a:alphaModFix/>
            </a:blip>
            <a:srcRect l="25691" t="16389" r="3615" b="8710"/>
            <a:stretch/>
          </p:blipFill>
          <p:spPr>
            <a:xfrm>
              <a:off x="5272087" y="2054225"/>
              <a:ext cx="3266602" cy="95256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8" name="Google Shape;588;p23"/>
          <p:cNvCxnSpPr/>
          <p:nvPr/>
        </p:nvCxnSpPr>
        <p:spPr>
          <a:xfrm rot="10800000">
            <a:off x="2557463" y="1874044"/>
            <a:ext cx="401637" cy="1587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9" name="Google Shape;589;p23"/>
          <p:cNvCxnSpPr/>
          <p:nvPr/>
        </p:nvCxnSpPr>
        <p:spPr>
          <a:xfrm>
            <a:off x="1706563" y="1472406"/>
            <a:ext cx="0" cy="444500"/>
          </a:xfrm>
          <a:prstGeom prst="straightConnector1">
            <a:avLst/>
          </a:prstGeom>
          <a:noFill/>
          <a:ln w="53975" cap="flat" cmpd="sng">
            <a:solidFill>
              <a:srgbClr val="527A1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90" name="Google Shape;590;p23"/>
          <p:cNvSpPr txBox="1"/>
          <p:nvPr/>
        </p:nvSpPr>
        <p:spPr>
          <a:xfrm>
            <a:off x="2870201" y="5247481"/>
            <a:ext cx="1389062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Montes públicos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23"/>
          <p:cNvSpPr txBox="1"/>
          <p:nvPr/>
        </p:nvSpPr>
        <p:spPr>
          <a:xfrm>
            <a:off x="2870201" y="5852319"/>
            <a:ext cx="1420812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200"/>
              <a:buFont typeface="Arial"/>
              <a:buNone/>
            </a:pPr>
            <a:r>
              <a:rPr lang="en-US" sz="1200" b="1" i="1" u="sng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Núcleos urbanos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2" name="Google Shape;592;p23"/>
          <p:cNvCxnSpPr/>
          <p:nvPr/>
        </p:nvCxnSpPr>
        <p:spPr>
          <a:xfrm rot="10800000">
            <a:off x="2392363" y="5422106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3" name="Google Shape;593;p23"/>
          <p:cNvCxnSpPr/>
          <p:nvPr/>
        </p:nvCxnSpPr>
        <p:spPr>
          <a:xfrm rot="10800000">
            <a:off x="2378076" y="6028531"/>
            <a:ext cx="592137" cy="0"/>
          </a:xfrm>
          <a:prstGeom prst="straightConnector1">
            <a:avLst/>
          </a:prstGeom>
          <a:noFill/>
          <a:ln w="19050" cap="flat" cmpd="sng">
            <a:solidFill>
              <a:srgbClr val="1E582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94" name="Google Shape;594;p23"/>
          <p:cNvGrpSpPr/>
          <p:nvPr/>
        </p:nvGrpSpPr>
        <p:grpSpPr>
          <a:xfrm>
            <a:off x="1706563" y="6118225"/>
            <a:ext cx="3097212" cy="411162"/>
            <a:chOff x="1706563" y="6118225"/>
            <a:chExt cx="3097212" cy="411162"/>
          </a:xfrm>
        </p:grpSpPr>
        <p:cxnSp>
          <p:nvCxnSpPr>
            <p:cNvPr id="595" name="Google Shape;595;p23"/>
            <p:cNvCxnSpPr/>
            <p:nvPr/>
          </p:nvCxnSpPr>
          <p:spPr>
            <a:xfrm>
              <a:off x="1707536" y="6323012"/>
              <a:ext cx="0" cy="180975"/>
            </a:xfrm>
            <a:prstGeom prst="straightConnector1">
              <a:avLst/>
            </a:prstGeom>
            <a:noFill/>
            <a:ln w="539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6" name="Google Shape;596;p23"/>
            <p:cNvCxnSpPr/>
            <p:nvPr/>
          </p:nvCxnSpPr>
          <p:spPr>
            <a:xfrm rot="10800000" flipH="1">
              <a:off x="1706563" y="6503987"/>
              <a:ext cx="3097211" cy="25400"/>
            </a:xfrm>
            <a:prstGeom prst="straightConnector1">
              <a:avLst/>
            </a:prstGeom>
            <a:noFill/>
            <a:ln w="539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7" name="Google Shape;597;p23"/>
            <p:cNvCxnSpPr/>
            <p:nvPr/>
          </p:nvCxnSpPr>
          <p:spPr>
            <a:xfrm rot="10800000">
              <a:off x="4803775" y="6118225"/>
              <a:ext cx="0" cy="398462"/>
            </a:xfrm>
            <a:prstGeom prst="straightConnector1">
              <a:avLst/>
            </a:prstGeom>
            <a:noFill/>
            <a:ln w="53975" cap="flat" cmpd="sng">
              <a:solidFill>
                <a:srgbClr val="527A1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598" name="Google Shape;598;p23"/>
          <p:cNvSpPr txBox="1"/>
          <p:nvPr/>
        </p:nvSpPr>
        <p:spPr>
          <a:xfrm>
            <a:off x="4418013" y="5461148"/>
            <a:ext cx="4434707" cy="64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582F"/>
              </a:buClr>
              <a:buSzPts val="1500"/>
              <a:buFont typeface="Arial"/>
              <a:buNone/>
            </a:pPr>
            <a:r>
              <a:rPr lang="en-US" sz="1500" b="0" i="0" u="none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R = [(Veg · 0.49) + (Clim. · 0.17)+ (Ori · 0.17) + (Hidro · 0.06) + (Acce. · 0.09)] * Montes * Nucleos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24"/>
          <p:cNvGrpSpPr/>
          <p:nvPr/>
        </p:nvGrpSpPr>
        <p:grpSpPr>
          <a:xfrm>
            <a:off x="1192212" y="1416050"/>
            <a:ext cx="7654925" cy="5348287"/>
            <a:chOff x="1192212" y="1416050"/>
            <a:chExt cx="7654925" cy="5348287"/>
          </a:xfrm>
        </p:grpSpPr>
        <p:sp>
          <p:nvSpPr>
            <p:cNvPr id="604" name="Google Shape;604;p24"/>
            <p:cNvSpPr/>
            <p:nvPr/>
          </p:nvSpPr>
          <p:spPr>
            <a:xfrm>
              <a:off x="1192212" y="1416050"/>
              <a:ext cx="7632700" cy="5348287"/>
            </a:xfrm>
            <a:prstGeom prst="roundRect">
              <a:avLst>
                <a:gd name="adj" fmla="val 5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605" name="Google Shape;605;p24"/>
            <p:cNvGrpSpPr/>
            <p:nvPr/>
          </p:nvGrpSpPr>
          <p:grpSpPr>
            <a:xfrm>
              <a:off x="1301750" y="1525587"/>
              <a:ext cx="5529611" cy="4905572"/>
              <a:chOff x="1957387" y="1998662"/>
              <a:chExt cx="9678798" cy="7901922"/>
            </a:xfrm>
          </p:grpSpPr>
          <p:pic>
            <p:nvPicPr>
              <p:cNvPr id="606" name="Google Shape;606;p24"/>
              <p:cNvPicPr preferRelativeResize="0"/>
              <p:nvPr/>
            </p:nvPicPr>
            <p:blipFill rotWithShape="1">
              <a:blip r:embed="rId3">
                <a:alphaModFix/>
              </a:blip>
              <a:srcRect l="9837" t="4014" r="9529" b="3643"/>
              <a:stretch/>
            </p:blipFill>
            <p:spPr>
              <a:xfrm>
                <a:off x="1957387" y="1998662"/>
                <a:ext cx="9678798" cy="79019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7" name="Google Shape;607;p24"/>
              <p:cNvSpPr/>
              <p:nvPr/>
            </p:nvSpPr>
            <p:spPr>
              <a:xfrm>
                <a:off x="4833937" y="8801100"/>
                <a:ext cx="1611312" cy="1004887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3128962" y="7994650"/>
                <a:ext cx="1631950" cy="1184275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09" name="Google Shape;609;p24"/>
              <p:cNvSpPr/>
              <p:nvPr/>
            </p:nvSpPr>
            <p:spPr>
              <a:xfrm>
                <a:off x="5094287" y="7486650"/>
                <a:ext cx="3268662" cy="1182687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10" name="Google Shape;610;p24"/>
              <p:cNvSpPr/>
              <p:nvPr/>
            </p:nvSpPr>
            <p:spPr>
              <a:xfrm>
                <a:off x="5475287" y="5822950"/>
                <a:ext cx="1246187" cy="1382712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11" name="Google Shape;611;p24"/>
              <p:cNvSpPr/>
              <p:nvPr/>
            </p:nvSpPr>
            <p:spPr>
              <a:xfrm>
                <a:off x="7991475" y="5518150"/>
                <a:ext cx="1611312" cy="1360487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12" name="Google Shape;612;p24"/>
              <p:cNvSpPr/>
              <p:nvPr/>
            </p:nvSpPr>
            <p:spPr>
              <a:xfrm>
                <a:off x="8332787" y="2036762"/>
                <a:ext cx="3254375" cy="3055937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613" name="Google Shape;613;p24"/>
              <p:cNvSpPr/>
              <p:nvPr/>
            </p:nvSpPr>
            <p:spPr>
              <a:xfrm>
                <a:off x="2328862" y="5113337"/>
                <a:ext cx="2955925" cy="205105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Calibri"/>
                  <a:buNone/>
                </a:pPr>
                <a:endParaRPr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614" name="Google Shape;614;p24"/>
            <p:cNvGrpSpPr/>
            <p:nvPr/>
          </p:nvGrpSpPr>
          <p:grpSpPr>
            <a:xfrm>
              <a:off x="1428750" y="6491287"/>
              <a:ext cx="2327275" cy="152400"/>
              <a:chOff x="9453562" y="10133012"/>
              <a:chExt cx="4073525" cy="246062"/>
            </a:xfrm>
          </p:grpSpPr>
          <p:grpSp>
            <p:nvGrpSpPr>
              <p:cNvPr id="615" name="Google Shape;615;p24"/>
              <p:cNvGrpSpPr/>
              <p:nvPr/>
            </p:nvGrpSpPr>
            <p:grpSpPr>
              <a:xfrm>
                <a:off x="9536112" y="10301287"/>
                <a:ext cx="3727449" cy="77787"/>
                <a:chOff x="1685925" y="10542587"/>
                <a:chExt cx="3727449" cy="125412"/>
              </a:xfrm>
            </p:grpSpPr>
            <p:sp>
              <p:nvSpPr>
                <p:cNvPr id="616" name="Google Shape;616;p24"/>
                <p:cNvSpPr/>
                <p:nvPr/>
              </p:nvSpPr>
              <p:spPr>
                <a:xfrm>
                  <a:off x="1685925" y="10542587"/>
                  <a:ext cx="628650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17" name="Google Shape;617;p24"/>
                <p:cNvSpPr/>
                <p:nvPr/>
              </p:nvSpPr>
              <p:spPr>
                <a:xfrm>
                  <a:off x="1685925" y="10606087"/>
                  <a:ext cx="628650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18" name="Google Shape;618;p24"/>
                <p:cNvSpPr/>
                <p:nvPr/>
              </p:nvSpPr>
              <p:spPr>
                <a:xfrm>
                  <a:off x="2314575" y="10542587"/>
                  <a:ext cx="61753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19" name="Google Shape;619;p24"/>
                <p:cNvSpPr/>
                <p:nvPr/>
              </p:nvSpPr>
              <p:spPr>
                <a:xfrm>
                  <a:off x="2314575" y="10606087"/>
                  <a:ext cx="61753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20" name="Google Shape;620;p24"/>
                <p:cNvSpPr/>
                <p:nvPr/>
              </p:nvSpPr>
              <p:spPr>
                <a:xfrm>
                  <a:off x="2932112" y="10542587"/>
                  <a:ext cx="1235075" cy="63500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21" name="Google Shape;621;p24"/>
                <p:cNvSpPr/>
                <p:nvPr/>
              </p:nvSpPr>
              <p:spPr>
                <a:xfrm>
                  <a:off x="2932112" y="10606087"/>
                  <a:ext cx="1235075" cy="61912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22" name="Google Shape;622;p24"/>
                <p:cNvSpPr/>
                <p:nvPr/>
              </p:nvSpPr>
              <p:spPr>
                <a:xfrm>
                  <a:off x="4167187" y="10542587"/>
                  <a:ext cx="1246187" cy="635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623" name="Google Shape;623;p24"/>
                <p:cNvSpPr/>
                <p:nvPr/>
              </p:nvSpPr>
              <p:spPr>
                <a:xfrm>
                  <a:off x="4167187" y="10606087"/>
                  <a:ext cx="1246187" cy="61912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Calibri"/>
                    <a:buNone/>
                  </a:pPr>
                  <a:endParaRPr sz="2400" b="0" i="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624" name="Google Shape;624;p24"/>
              <p:cNvSpPr txBox="1"/>
              <p:nvPr/>
            </p:nvSpPr>
            <p:spPr>
              <a:xfrm>
                <a:off x="9453562" y="10133012"/>
                <a:ext cx="122237" cy="123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4"/>
              <p:cNvSpPr txBox="1"/>
              <p:nvPr/>
            </p:nvSpPr>
            <p:spPr>
              <a:xfrm>
                <a:off x="10726737" y="10133012"/>
                <a:ext cx="60325" cy="123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4"/>
              <p:cNvSpPr txBox="1"/>
              <p:nvPr/>
            </p:nvSpPr>
            <p:spPr>
              <a:xfrm>
                <a:off x="11934825" y="10133012"/>
                <a:ext cx="122237" cy="123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24"/>
              <p:cNvSpPr txBox="1"/>
              <p:nvPr/>
            </p:nvSpPr>
            <p:spPr>
              <a:xfrm>
                <a:off x="13154025" y="10133012"/>
                <a:ext cx="61912" cy="123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24"/>
              <p:cNvSpPr txBox="1"/>
              <p:nvPr/>
            </p:nvSpPr>
            <p:spPr>
              <a:xfrm>
                <a:off x="13208000" y="10133012"/>
                <a:ext cx="319087" cy="1238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lang="en-US" sz="500" b="0" i="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 Km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4"/>
            <p:cNvGrpSpPr/>
            <p:nvPr/>
          </p:nvGrpSpPr>
          <p:grpSpPr>
            <a:xfrm>
              <a:off x="4751387" y="6246812"/>
              <a:ext cx="1464355" cy="361950"/>
              <a:chOff x="10593387" y="8694737"/>
              <a:chExt cx="2562225" cy="581025"/>
            </a:xfrm>
          </p:grpSpPr>
          <p:grpSp>
            <p:nvGrpSpPr>
              <p:cNvPr id="630" name="Google Shape;630;p24"/>
              <p:cNvGrpSpPr/>
              <p:nvPr/>
            </p:nvGrpSpPr>
            <p:grpSpPr>
              <a:xfrm>
                <a:off x="10733087" y="8694737"/>
                <a:ext cx="2378054" cy="581025"/>
                <a:chOff x="10733087" y="8694737"/>
                <a:chExt cx="2378054" cy="581025"/>
              </a:xfrm>
            </p:grpSpPr>
            <p:sp>
              <p:nvSpPr>
                <p:cNvPr id="631" name="Google Shape;631;p24"/>
                <p:cNvSpPr txBox="1"/>
                <p:nvPr/>
              </p:nvSpPr>
              <p:spPr>
                <a:xfrm>
                  <a:off x="11507787" y="8950325"/>
                  <a:ext cx="1182687" cy="3254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600"/>
                    <a:buFont typeface="Arial"/>
                    <a:buNone/>
                  </a:pPr>
                  <a:r>
                    <a:rPr lang="en-US" sz="600" b="1" i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Aptitud global del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600"/>
                    <a:buFont typeface="Arial"/>
                    <a:buNone/>
                  </a:pPr>
                  <a:r>
                    <a:rPr lang="en-US" sz="600" b="1" i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territorio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2" name="Google Shape;632;p2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80000"/>
                <a:stretch/>
              </p:blipFill>
              <p:spPr>
                <a:xfrm>
                  <a:off x="10733087" y="8694737"/>
                  <a:ext cx="2378054" cy="1412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33" name="Google Shape;633;p24"/>
              <p:cNvSpPr txBox="1"/>
              <p:nvPr/>
            </p:nvSpPr>
            <p:spPr>
              <a:xfrm>
                <a:off x="10593387" y="8845550"/>
                <a:ext cx="127000" cy="15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Arial"/>
                  <a:buNone/>
                </a:pPr>
                <a:r>
                  <a:rPr lang="en-US" sz="5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24"/>
              <p:cNvSpPr txBox="1"/>
              <p:nvPr/>
            </p:nvSpPr>
            <p:spPr>
              <a:xfrm>
                <a:off x="12904787" y="8845550"/>
                <a:ext cx="250825" cy="15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500"/>
                  <a:buFont typeface="Arial"/>
                  <a:buNone/>
                </a:pPr>
                <a:r>
                  <a:rPr lang="en-US" sz="5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255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24"/>
            <p:cNvGrpSpPr/>
            <p:nvPr/>
          </p:nvGrpSpPr>
          <p:grpSpPr>
            <a:xfrm>
              <a:off x="6938962" y="1646237"/>
              <a:ext cx="1298574" cy="560387"/>
              <a:chOff x="11863387" y="2728912"/>
              <a:chExt cx="2273299" cy="901700"/>
            </a:xfrm>
          </p:grpSpPr>
          <p:grpSp>
            <p:nvGrpSpPr>
              <p:cNvPr id="636" name="Google Shape;636;p24"/>
              <p:cNvGrpSpPr/>
              <p:nvPr/>
            </p:nvGrpSpPr>
            <p:grpSpPr>
              <a:xfrm>
                <a:off x="11863387" y="2728912"/>
                <a:ext cx="2273299" cy="508000"/>
                <a:chOff x="10766425" y="7016750"/>
                <a:chExt cx="2273299" cy="508000"/>
              </a:xfrm>
            </p:grpSpPr>
            <p:sp>
              <p:nvSpPr>
                <p:cNvPr id="637" name="Google Shape;637;p24"/>
                <p:cNvSpPr txBox="1"/>
                <p:nvPr/>
              </p:nvSpPr>
              <p:spPr>
                <a:xfrm>
                  <a:off x="10766425" y="7016750"/>
                  <a:ext cx="288925" cy="4730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24"/>
                <p:cNvSpPr txBox="1"/>
                <p:nvPr/>
              </p:nvSpPr>
              <p:spPr>
                <a:xfrm>
                  <a:off x="11085512" y="7065962"/>
                  <a:ext cx="1947862" cy="323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Costra tropical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39" name="Google Shape;639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1168062" y="7423150"/>
                  <a:ext cx="1871662" cy="10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40" name="Google Shape;640;p24"/>
              <p:cNvSpPr txBox="1"/>
              <p:nvPr/>
            </p:nvSpPr>
            <p:spPr>
              <a:xfrm>
                <a:off x="12226925" y="3257550"/>
                <a:ext cx="1743075" cy="373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Cultivos subtropicales y 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clima benigno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24"/>
            <p:cNvGrpSpPr/>
            <p:nvPr/>
          </p:nvGrpSpPr>
          <p:grpSpPr>
            <a:xfrm>
              <a:off x="6938962" y="2373312"/>
              <a:ext cx="1174749" cy="558800"/>
              <a:chOff x="11947525" y="4041775"/>
              <a:chExt cx="2054224" cy="901700"/>
            </a:xfrm>
          </p:grpSpPr>
          <p:grpSp>
            <p:nvGrpSpPr>
              <p:cNvPr id="642" name="Google Shape;642;p24"/>
              <p:cNvGrpSpPr/>
              <p:nvPr/>
            </p:nvGrpSpPr>
            <p:grpSpPr>
              <a:xfrm>
                <a:off x="11947525" y="4041775"/>
                <a:ext cx="2017712" cy="508000"/>
                <a:chOff x="10836275" y="7994650"/>
                <a:chExt cx="2017712" cy="508000"/>
              </a:xfrm>
            </p:grpSpPr>
            <p:sp>
              <p:nvSpPr>
                <p:cNvPr id="643" name="Google Shape;643;p24"/>
                <p:cNvSpPr txBox="1"/>
                <p:nvPr/>
              </p:nvSpPr>
              <p:spPr>
                <a:xfrm>
                  <a:off x="10836275" y="7994650"/>
                  <a:ext cx="288925" cy="474662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24"/>
                <p:cNvSpPr txBox="1"/>
                <p:nvPr/>
              </p:nvSpPr>
              <p:spPr>
                <a:xfrm>
                  <a:off x="11191875" y="8043862"/>
                  <a:ext cx="1501775" cy="3254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La Almijara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45" name="Google Shape;645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1260137" y="8401050"/>
                  <a:ext cx="1593850" cy="10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46" name="Google Shape;646;p24"/>
              <p:cNvSpPr txBox="1"/>
              <p:nvPr/>
            </p:nvSpPr>
            <p:spPr>
              <a:xfrm>
                <a:off x="12311062" y="4568825"/>
                <a:ext cx="1690687" cy="374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Romerales y tomillares,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buen clima y accesos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7" name="Google Shape;647;p24"/>
            <p:cNvGrpSpPr/>
            <p:nvPr/>
          </p:nvGrpSpPr>
          <p:grpSpPr>
            <a:xfrm>
              <a:off x="6938962" y="3098800"/>
              <a:ext cx="1425575" cy="552450"/>
              <a:chOff x="11863387" y="4710112"/>
              <a:chExt cx="2495550" cy="889000"/>
            </a:xfrm>
          </p:grpSpPr>
          <p:grpSp>
            <p:nvGrpSpPr>
              <p:cNvPr id="648" name="Google Shape;648;p24"/>
              <p:cNvGrpSpPr/>
              <p:nvPr/>
            </p:nvGrpSpPr>
            <p:grpSpPr>
              <a:xfrm>
                <a:off x="11863387" y="4710112"/>
                <a:ext cx="2495550" cy="533400"/>
                <a:chOff x="11941175" y="8632825"/>
                <a:chExt cx="2495550" cy="533400"/>
              </a:xfrm>
            </p:grpSpPr>
            <p:sp>
              <p:nvSpPr>
                <p:cNvPr id="649" name="Google Shape;649;p24"/>
                <p:cNvSpPr txBox="1"/>
                <p:nvPr/>
              </p:nvSpPr>
              <p:spPr>
                <a:xfrm>
                  <a:off x="11941175" y="8632825"/>
                  <a:ext cx="288925" cy="4730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24"/>
                <p:cNvSpPr txBox="1"/>
                <p:nvPr/>
              </p:nvSpPr>
              <p:spPr>
                <a:xfrm>
                  <a:off x="12296775" y="8682037"/>
                  <a:ext cx="2139950" cy="323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Sierra de Huétor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51" name="Google Shape;651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2365037" y="9039225"/>
                  <a:ext cx="1997075" cy="127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52" name="Google Shape;652;p24"/>
              <p:cNvSpPr txBox="1"/>
              <p:nvPr/>
            </p:nvSpPr>
            <p:spPr>
              <a:xfrm>
                <a:off x="12226925" y="5226050"/>
                <a:ext cx="1344612" cy="373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Romerales y clima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algo más frío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3" name="Google Shape;653;p24"/>
            <p:cNvGrpSpPr/>
            <p:nvPr/>
          </p:nvGrpSpPr>
          <p:grpSpPr>
            <a:xfrm>
              <a:off x="6938962" y="3817937"/>
              <a:ext cx="1790699" cy="539750"/>
              <a:chOff x="6842125" y="3475037"/>
              <a:chExt cx="1790699" cy="539750"/>
            </a:xfrm>
          </p:grpSpPr>
          <p:grpSp>
            <p:nvGrpSpPr>
              <p:cNvPr id="654" name="Google Shape;654;p24"/>
              <p:cNvGrpSpPr/>
              <p:nvPr/>
            </p:nvGrpSpPr>
            <p:grpSpPr>
              <a:xfrm>
                <a:off x="6842125" y="3475037"/>
                <a:ext cx="1384301" cy="331787"/>
                <a:chOff x="12495212" y="9356725"/>
                <a:chExt cx="2420938" cy="533400"/>
              </a:xfrm>
            </p:grpSpPr>
            <p:sp>
              <p:nvSpPr>
                <p:cNvPr id="655" name="Google Shape;655;p24"/>
                <p:cNvSpPr txBox="1"/>
                <p:nvPr/>
              </p:nvSpPr>
              <p:spPr>
                <a:xfrm>
                  <a:off x="12495212" y="9356725"/>
                  <a:ext cx="288925" cy="47148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4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24"/>
                <p:cNvSpPr txBox="1"/>
                <p:nvPr/>
              </p:nvSpPr>
              <p:spPr>
                <a:xfrm>
                  <a:off x="12850812" y="9405937"/>
                  <a:ext cx="1898650" cy="3238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Sierra de Baza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57" name="Google Shape;657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2919075" y="9763125"/>
                  <a:ext cx="1997075" cy="127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58" name="Google Shape;658;p24"/>
              <p:cNvSpPr txBox="1"/>
              <p:nvPr/>
            </p:nvSpPr>
            <p:spPr>
              <a:xfrm>
                <a:off x="7097712" y="3783012"/>
                <a:ext cx="1535112" cy="231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Aunque la vegetación es adecuada, el clima es muy frío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9" name="Google Shape;659;p24"/>
            <p:cNvGrpSpPr/>
            <p:nvPr/>
          </p:nvGrpSpPr>
          <p:grpSpPr>
            <a:xfrm>
              <a:off x="6938962" y="4524375"/>
              <a:ext cx="1908175" cy="577850"/>
              <a:chOff x="6842125" y="4162425"/>
              <a:chExt cx="1908175" cy="577850"/>
            </a:xfrm>
          </p:grpSpPr>
          <p:grpSp>
            <p:nvGrpSpPr>
              <p:cNvPr id="660" name="Google Shape;660;p24"/>
              <p:cNvGrpSpPr/>
              <p:nvPr/>
            </p:nvGrpSpPr>
            <p:grpSpPr>
              <a:xfrm>
                <a:off x="6842125" y="4162425"/>
                <a:ext cx="1292225" cy="333375"/>
                <a:chOff x="12166600" y="3398837"/>
                <a:chExt cx="2260600" cy="538162"/>
              </a:xfrm>
            </p:grpSpPr>
            <p:sp>
              <p:nvSpPr>
                <p:cNvPr id="661" name="Google Shape;661;p24"/>
                <p:cNvSpPr txBox="1"/>
                <p:nvPr/>
              </p:nvSpPr>
              <p:spPr>
                <a:xfrm>
                  <a:off x="12166600" y="3398837"/>
                  <a:ext cx="288925" cy="4730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24"/>
                <p:cNvSpPr txBox="1"/>
                <p:nvPr/>
              </p:nvSpPr>
              <p:spPr>
                <a:xfrm>
                  <a:off x="12522200" y="3487737"/>
                  <a:ext cx="1905000" cy="3254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Zona nordeste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63" name="Google Shape;663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2590462" y="3846512"/>
                  <a:ext cx="1833562" cy="904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64" name="Google Shape;664;p24"/>
              <p:cNvSpPr txBox="1"/>
              <p:nvPr/>
            </p:nvSpPr>
            <p:spPr>
              <a:xfrm>
                <a:off x="7086600" y="4508500"/>
                <a:ext cx="1663700" cy="231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El clima, los accesos y el agua son los factores  limitantes aquí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24"/>
            <p:cNvGrpSpPr/>
            <p:nvPr/>
          </p:nvGrpSpPr>
          <p:grpSpPr>
            <a:xfrm>
              <a:off x="6938962" y="5268912"/>
              <a:ext cx="1870074" cy="584200"/>
              <a:chOff x="6842125" y="4887912"/>
              <a:chExt cx="1870074" cy="584200"/>
            </a:xfrm>
          </p:grpSpPr>
          <p:grpSp>
            <p:nvGrpSpPr>
              <p:cNvPr id="666" name="Google Shape;666;p24"/>
              <p:cNvGrpSpPr/>
              <p:nvPr/>
            </p:nvGrpSpPr>
            <p:grpSpPr>
              <a:xfrm>
                <a:off x="6842125" y="4887912"/>
                <a:ext cx="1684547" cy="338137"/>
                <a:chOff x="10656887" y="5975350"/>
                <a:chExt cx="2947523" cy="544512"/>
              </a:xfrm>
            </p:grpSpPr>
            <p:sp>
              <p:nvSpPr>
                <p:cNvPr id="667" name="Google Shape;667;p24"/>
                <p:cNvSpPr txBox="1"/>
                <p:nvPr/>
              </p:nvSpPr>
              <p:spPr>
                <a:xfrm>
                  <a:off x="10656887" y="5975350"/>
                  <a:ext cx="288925" cy="47307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dist="35921" dir="2700000" sx="1000" sy="1000">
                    <a:schemeClr val="folHlink"/>
                  </a:outerShdw>
                </a:effectLst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2"/>
                    </a:buClr>
                    <a:buSzPts val="1800"/>
                    <a:buFont typeface="Arial"/>
                    <a:buNone/>
                  </a:pPr>
                  <a:r>
                    <a:rPr lang="en-US" sz="18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6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24"/>
                <p:cNvSpPr txBox="1"/>
                <p:nvPr/>
              </p:nvSpPr>
              <p:spPr>
                <a:xfrm>
                  <a:off x="10975975" y="6064251"/>
                  <a:ext cx="2628435" cy="2744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900" tIns="9450" rIns="18900" bIns="94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Arial"/>
                    <a:buNone/>
                  </a:pPr>
                  <a:r>
                    <a:rPr lang="en-US" sz="1200" b="1" i="1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Sierra Nevada Sur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669" name="Google Shape;669;p2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1058525" y="6423025"/>
                  <a:ext cx="2295525" cy="968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70" name="Google Shape;670;p24"/>
              <p:cNvSpPr txBox="1"/>
              <p:nvPr/>
            </p:nvSpPr>
            <p:spPr>
              <a:xfrm>
                <a:off x="7085012" y="5240337"/>
                <a:ext cx="1627187" cy="231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Los barrancos de la  Alpujarra tienen lugares aptos para la apicultura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" name="Google Shape;671;p24"/>
            <p:cNvGrpSpPr/>
            <p:nvPr/>
          </p:nvGrpSpPr>
          <p:grpSpPr>
            <a:xfrm>
              <a:off x="6938962" y="6019800"/>
              <a:ext cx="1841499" cy="606425"/>
              <a:chOff x="6842125" y="5734050"/>
              <a:chExt cx="1841499" cy="606425"/>
            </a:xfrm>
          </p:grpSpPr>
          <p:sp>
            <p:nvSpPr>
              <p:cNvPr id="672" name="Google Shape;672;p24"/>
              <p:cNvSpPr txBox="1"/>
              <p:nvPr/>
            </p:nvSpPr>
            <p:spPr>
              <a:xfrm>
                <a:off x="6842125" y="5734050"/>
                <a:ext cx="165100" cy="29368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dist="35921" dir="2700000" sx="1000" sy="1000">
                  <a:schemeClr val="folHlink"/>
                </a:outerShdw>
              </a:effectLst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Arial"/>
                  <a:buNone/>
                </a:pPr>
                <a:r>
                  <a:rPr lang="en-US" sz="18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7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24"/>
              <p:cNvSpPr txBox="1"/>
              <p:nvPr/>
            </p:nvSpPr>
            <p:spPr>
              <a:xfrm>
                <a:off x="7045325" y="5789612"/>
                <a:ext cx="1046162" cy="201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Arial"/>
                  <a:buNone/>
                </a:pPr>
                <a:r>
                  <a:rPr lang="en-US" sz="1200" b="1" i="1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“Los montes”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74" name="Google Shape;674;p2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085012" y="5986462"/>
                <a:ext cx="1008062" cy="69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5" name="Google Shape;675;p24"/>
              <p:cNvSpPr txBox="1"/>
              <p:nvPr/>
            </p:nvSpPr>
            <p:spPr>
              <a:xfrm>
                <a:off x="7123112" y="6108700"/>
                <a:ext cx="1560512" cy="231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900" tIns="9450" rIns="18900" bIns="94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700"/>
                  <a:buFont typeface="Arial"/>
                  <a:buNone/>
                </a:pPr>
                <a:r>
                  <a:rPr lang="en-US" sz="7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Vegetación natural muy dispersa y fragmentada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6" name="Google Shape;676;p24"/>
            <p:cNvSpPr txBox="1"/>
            <p:nvPr/>
          </p:nvSpPr>
          <p:spPr>
            <a:xfrm>
              <a:off x="1531937" y="1925637"/>
              <a:ext cx="3119437" cy="692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1400" b="1" i="1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Zonas de la provincia que muestran distinta aptitud para albergar asentamientos apícolas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24"/>
            <p:cNvSpPr txBox="1"/>
            <p:nvPr/>
          </p:nvSpPr>
          <p:spPr>
            <a:xfrm>
              <a:off x="3873500" y="6372225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4"/>
            <p:cNvSpPr txBox="1"/>
            <p:nvPr/>
          </p:nvSpPr>
          <p:spPr>
            <a:xfrm>
              <a:off x="1771650" y="5981700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24"/>
            <p:cNvSpPr txBox="1"/>
            <p:nvPr/>
          </p:nvSpPr>
          <p:spPr>
            <a:xfrm>
              <a:off x="4022725" y="3644900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24"/>
            <p:cNvSpPr txBox="1"/>
            <p:nvPr/>
          </p:nvSpPr>
          <p:spPr>
            <a:xfrm>
              <a:off x="5678487" y="4552950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4"/>
            <p:cNvSpPr txBox="1"/>
            <p:nvPr/>
          </p:nvSpPr>
          <p:spPr>
            <a:xfrm>
              <a:off x="6611937" y="3446462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4"/>
            <p:cNvSpPr txBox="1"/>
            <p:nvPr/>
          </p:nvSpPr>
          <p:spPr>
            <a:xfrm>
              <a:off x="4967287" y="5670550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4"/>
            <p:cNvSpPr txBox="1"/>
            <p:nvPr/>
          </p:nvSpPr>
          <p:spPr>
            <a:xfrm>
              <a:off x="1320800" y="4740275"/>
              <a:ext cx="201612" cy="246062"/>
            </a:xfrm>
            <a:prstGeom prst="rect">
              <a:avLst/>
            </a:prstGeom>
            <a:solidFill>
              <a:srgbClr val="FFFFCC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35921" dir="2700000">
                <a:schemeClr val="folHlink"/>
              </a:outerShdw>
            </a:effectLst>
          </p:spPr>
          <p:txBody>
            <a:bodyPr spcFirstLastPara="1" wrap="square" lIns="54075" tIns="27025" rIns="54075" bIns="270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200"/>
                <a:buFont typeface="Arial"/>
                <a:buNone/>
              </a:pPr>
              <a:r>
                <a:rPr lang="en-US" sz="1200" b="1" i="1" u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24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6.- Análisis de los resultados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5"/>
          <p:cNvSpPr txBox="1"/>
          <p:nvPr/>
        </p:nvSpPr>
        <p:spPr>
          <a:xfrm>
            <a:off x="-165100" y="833404"/>
            <a:ext cx="9410700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3150" y="2242150"/>
            <a:ext cx="3180029" cy="4183588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5"/>
          <p:cNvSpPr txBox="1"/>
          <p:nvPr/>
        </p:nvSpPr>
        <p:spPr>
          <a:xfrm>
            <a:off x="1180408" y="2870780"/>
            <a:ext cx="4048297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63F2C"/>
                </a:solidFill>
                <a:latin typeface="Calibri"/>
                <a:ea typeface="Calibri"/>
                <a:cs typeface="Calibri"/>
                <a:sym typeface="Calibri"/>
              </a:rPr>
              <a:t>¿Cómo manejamos a las especies de flora exótica e invasoras que hay en el páramo andino?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6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6"/>
          <p:cNvSpPr txBox="1"/>
          <p:nvPr/>
        </p:nvSpPr>
        <p:spPr>
          <a:xfrm>
            <a:off x="653142" y="2242150"/>
            <a:ext cx="4476205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Ecosistema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andino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se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distribuye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el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límite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árbol y la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línea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glaciar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Venezuela, Colombia, Ecuador y Perú.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considerados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hotspots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biodiversidad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(3500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flora. 60% de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endemicidad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precipitaciones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niebla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Vegetación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arbustiva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frailejones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pic>
        <p:nvPicPr>
          <p:cNvPr id="698" name="Google Shape;698;p26" descr="Colombia: ¿Qué tanto sabes de páramos en el país y en el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5331" y="4137343"/>
            <a:ext cx="2915193" cy="1457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5331" y="2054544"/>
            <a:ext cx="2915193" cy="194346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26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Nuestra zona de estudio</a:t>
            </a:r>
            <a:endParaRPr sz="2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7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27"/>
          <p:cNvSpPr txBox="1"/>
          <p:nvPr/>
        </p:nvSpPr>
        <p:spPr>
          <a:xfrm>
            <a:off x="653142" y="2242150"/>
            <a:ext cx="447620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Trabajaremos en los páramos colombianos. Unos 3 millones de Has.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Fragmentos aislados de tamaño variable.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Gradiente latitudinal de 1.100 Km.</a:t>
            </a:r>
            <a:endParaRPr/>
          </a:p>
        </p:txBody>
      </p:sp>
      <p:sp>
        <p:nvSpPr>
          <p:cNvPr id="707" name="Google Shape;707;p27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Nuestra zona de estudio</a:t>
            </a:r>
            <a:endParaRPr sz="2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8" name="Google Shape;70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0810" y="2063930"/>
            <a:ext cx="3070048" cy="4497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83D771-101A-974A-9D77-FF811C456E4B}"/>
              </a:ext>
            </a:extLst>
          </p:cNvPr>
          <p:cNvCxnSpPr/>
          <p:nvPr/>
        </p:nvCxnSpPr>
        <p:spPr>
          <a:xfrm>
            <a:off x="7574518" y="6433454"/>
            <a:ext cx="6513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0F703C-7C09-2846-B54A-4C14C893B3A2}"/>
              </a:ext>
            </a:extLst>
          </p:cNvPr>
          <p:cNvSpPr txBox="1"/>
          <p:nvPr/>
        </p:nvSpPr>
        <p:spPr>
          <a:xfrm>
            <a:off x="7714121" y="6297637"/>
            <a:ext cx="36260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" dirty="0">
                <a:solidFill>
                  <a:schemeClr val="bg1"/>
                </a:solidFill>
              </a:rPr>
              <a:t>150 Km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8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s-ES_tradnl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</a:p>
        </p:txBody>
      </p:sp>
      <p:sp>
        <p:nvSpPr>
          <p:cNvPr id="714" name="Google Shape;714;p28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s-ES_tradnl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El problema: especies invasoras</a:t>
            </a:r>
          </a:p>
        </p:txBody>
      </p:sp>
      <p:pic>
        <p:nvPicPr>
          <p:cNvPr id="715" name="Google Shape;715;p28" descr="Variety of Life: Taraxac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641" y="4029972"/>
            <a:ext cx="2403880" cy="180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8125" y="2145338"/>
            <a:ext cx="1602172" cy="120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8" descr="Guía de cuidados del Pteridium aquilinum | Jardineria 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4077270" y="3829856"/>
            <a:ext cx="2403882" cy="160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8" descr="Plant World: Ulex europaeu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6643" y="2145338"/>
            <a:ext cx="2403881" cy="179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567" y="1977630"/>
            <a:ext cx="3434327" cy="3932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5" name="Google Shape;725;gf3e4df0919_0_0"/>
          <p:cNvGraphicFramePr/>
          <p:nvPr/>
        </p:nvGraphicFramePr>
        <p:xfrm>
          <a:off x="179300" y="918875"/>
          <a:ext cx="3048400" cy="2377260"/>
        </p:xfrm>
        <a:graphic>
          <a:graphicData uri="http://schemas.openxmlformats.org/drawingml/2006/table">
            <a:tbl>
              <a:tblPr>
                <a:noFill/>
                <a:tableStyleId>{79FBA5A5-86A9-43CC-8D48-E2E8103B129D}</a:tableStyleId>
              </a:tblPr>
              <a:tblGrid>
                <a:gridCol w="8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Grupo 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/>
                        <a:t>Ulex europaeus</a:t>
                      </a:r>
                      <a:endParaRPr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Grupo 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/>
                        <a:t>Taraxacum officinale</a:t>
                      </a:r>
                      <a:endParaRPr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Grupo 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/>
                        <a:t>Pinus radiata</a:t>
                      </a:r>
                      <a:endParaRPr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Grupo 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i="1">
                          <a:solidFill>
                            <a:schemeClr val="dk1"/>
                          </a:solidFill>
                        </a:rPr>
                        <a:t>Digitalis purpurea</a:t>
                      </a:r>
                      <a:endParaRPr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Grupo 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i="1"/>
                        <a:t>Pteridium aquilinum</a:t>
                      </a:r>
                      <a:endParaRPr i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Grupo 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i="1" dirty="0">
                          <a:solidFill>
                            <a:schemeClr val="dk1"/>
                          </a:solidFill>
                        </a:rPr>
                        <a:t>Holcus </a:t>
                      </a:r>
                      <a:r>
                        <a:rPr lang="en-US" i="1" dirty="0" err="1">
                          <a:solidFill>
                            <a:schemeClr val="dk1"/>
                          </a:solidFill>
                        </a:rPr>
                        <a:t>lanatus</a:t>
                      </a:r>
                      <a:endParaRPr i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26" name="Google Shape;726;gf3e4df0919_0_0" descr="Variety of Life: Taraxac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8316" y="3618935"/>
            <a:ext cx="2403880" cy="180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f3e4df0919_0_0" descr="Plant World: Ulex europaeu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5968" y="1396238"/>
            <a:ext cx="2403880" cy="1798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f3e4df0919_0_0" descr="Guía de cuidados del Pteridium aquilinum | Jardineria 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4073476" y="4046149"/>
            <a:ext cx="2562000" cy="17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f3e4df091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9275" y="3648200"/>
            <a:ext cx="1899548" cy="25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f3e4df0919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877" y="3648188"/>
            <a:ext cx="1602174" cy="213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f3e4df0919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6250" y="1375125"/>
            <a:ext cx="2454052" cy="1840539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f3e4df0919_0_0"/>
          <p:cNvSpPr txBox="1"/>
          <p:nvPr/>
        </p:nvSpPr>
        <p:spPr>
          <a:xfrm>
            <a:off x="3626250" y="3099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Holcus lanatus</a:t>
            </a:r>
            <a:endParaRPr/>
          </a:p>
        </p:txBody>
      </p:sp>
      <p:sp>
        <p:nvSpPr>
          <p:cNvPr id="733" name="Google Shape;733;gf3e4df0919_0_0"/>
          <p:cNvSpPr txBox="1"/>
          <p:nvPr/>
        </p:nvSpPr>
        <p:spPr>
          <a:xfrm>
            <a:off x="4500700" y="6180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Pteridium aquilinum</a:t>
            </a:r>
            <a:endParaRPr/>
          </a:p>
        </p:txBody>
      </p:sp>
      <p:sp>
        <p:nvSpPr>
          <p:cNvPr id="734" name="Google Shape;734;gf3e4df0919_0_0"/>
          <p:cNvSpPr txBox="1"/>
          <p:nvPr/>
        </p:nvSpPr>
        <p:spPr>
          <a:xfrm>
            <a:off x="6358325" y="5446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Taraxacum officinale</a:t>
            </a:r>
            <a:endParaRPr/>
          </a:p>
        </p:txBody>
      </p:sp>
      <p:sp>
        <p:nvSpPr>
          <p:cNvPr id="735" name="Google Shape;735;gf3e4df0919_0_0"/>
          <p:cNvSpPr txBox="1"/>
          <p:nvPr/>
        </p:nvSpPr>
        <p:spPr>
          <a:xfrm>
            <a:off x="362875" y="5732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Digitalis purpurea</a:t>
            </a:r>
            <a:endParaRPr/>
          </a:p>
        </p:txBody>
      </p:sp>
      <p:sp>
        <p:nvSpPr>
          <p:cNvPr id="736" name="Google Shape;736;gf3e4df0919_0_0"/>
          <p:cNvSpPr txBox="1"/>
          <p:nvPr/>
        </p:nvSpPr>
        <p:spPr>
          <a:xfrm>
            <a:off x="2379275" y="6180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Pinus radiata</a:t>
            </a:r>
            <a:endParaRPr/>
          </a:p>
        </p:txBody>
      </p:sp>
      <p:sp>
        <p:nvSpPr>
          <p:cNvPr id="737" name="Google Shape;737;gf3e4df0919_0_0"/>
          <p:cNvSpPr txBox="1"/>
          <p:nvPr/>
        </p:nvSpPr>
        <p:spPr>
          <a:xfrm>
            <a:off x="6245975" y="3194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</a:rPr>
              <a:t>Ulex europaeus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1380512" y="790126"/>
            <a:ext cx="6575367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Metodología docente: aprendizaje basado en proyectos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3" y="168500"/>
            <a:ext cx="1599177" cy="77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860" y="75594"/>
            <a:ext cx="1406787" cy="8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317898"/>
            <a:ext cx="9144000" cy="2754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>
            <a:hlinkClick r:id="rId6"/>
          </p:cNvPr>
          <p:cNvSpPr txBox="1"/>
          <p:nvPr/>
        </p:nvSpPr>
        <p:spPr>
          <a:xfrm>
            <a:off x="744133" y="5322564"/>
            <a:ext cx="784812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https://www.fecyt.es/es/FECYTedu/como-podemos-fomentar-de-manera-efectiva-un-aprendizaje-basado-en-proyectos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9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29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La respuesta desde la gestión: programa de monitoreo de invasoras</a:t>
            </a:r>
            <a:endParaRPr sz="2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29"/>
          <p:cNvSpPr txBox="1"/>
          <p:nvPr/>
        </p:nvSpPr>
        <p:spPr>
          <a:xfrm>
            <a:off x="641530" y="2046519"/>
            <a:ext cx="802059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forma de reducir el impacto de las invasiones es definir protocolos de actuación temprana.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implica conocer lo antes posible la presencia de invasoras.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ello construimos programas de monitoreo.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trata de acciones costosas y su puesta en marcha implica responder una pregunta importante:</a:t>
            </a:r>
            <a:endParaRPr/>
          </a:p>
        </p:txBody>
      </p:sp>
      <p:sp>
        <p:nvSpPr>
          <p:cNvPr id="745" name="Google Shape;745;p29"/>
          <p:cNvSpPr txBox="1"/>
          <p:nvPr/>
        </p:nvSpPr>
        <p:spPr>
          <a:xfrm>
            <a:off x="1276578" y="4009659"/>
            <a:ext cx="65908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Dónde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ubicamos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puntos de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muestreo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dirty="0"/>
          </a:p>
        </p:txBody>
      </p:sp>
      <p:grpSp>
        <p:nvGrpSpPr>
          <p:cNvPr id="746" name="Google Shape;746;p29"/>
          <p:cNvGrpSpPr/>
          <p:nvPr/>
        </p:nvGrpSpPr>
        <p:grpSpPr>
          <a:xfrm>
            <a:off x="1994261" y="4676438"/>
            <a:ext cx="3023328" cy="2181562"/>
            <a:chOff x="1994261" y="4676438"/>
            <a:chExt cx="3023328" cy="2181562"/>
          </a:xfrm>
        </p:grpSpPr>
        <p:pic>
          <p:nvPicPr>
            <p:cNvPr id="747" name="Google Shape;747;p29"/>
            <p:cNvPicPr preferRelativeResize="0"/>
            <p:nvPr/>
          </p:nvPicPr>
          <p:blipFill rotWithShape="1">
            <a:blip r:embed="rId3">
              <a:alphaModFix/>
            </a:blip>
            <a:srcRect t="61313" r="76757"/>
            <a:stretch/>
          </p:blipFill>
          <p:spPr>
            <a:xfrm>
              <a:off x="1994261" y="5644069"/>
              <a:ext cx="975361" cy="1213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29"/>
            <p:cNvSpPr/>
            <p:nvPr/>
          </p:nvSpPr>
          <p:spPr>
            <a:xfrm>
              <a:off x="2413728" y="4676438"/>
              <a:ext cx="2603861" cy="1288113"/>
            </a:xfrm>
            <a:prstGeom prst="wedgeEllipseCallout">
              <a:avLst>
                <a:gd name="adj1" fmla="val -34570"/>
                <a:gd name="adj2" fmla="val 72792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rm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5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Esta es la pregunta que trataremos de responder durante el curso…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0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30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La respuesta desde la gestión: programa de monitoreo de invasoras</a:t>
            </a:r>
            <a:endParaRPr sz="2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30"/>
          <p:cNvSpPr txBox="1"/>
          <p:nvPr/>
        </p:nvSpPr>
        <p:spPr>
          <a:xfrm>
            <a:off x="1389789" y="1898691"/>
            <a:ext cx="6665637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¿Dónde ubicamos los puntos de muestreo?</a:t>
            </a:r>
            <a:endParaRPr/>
          </a:p>
        </p:txBody>
      </p:sp>
      <p:sp>
        <p:nvSpPr>
          <p:cNvPr id="756" name="Google Shape;756;p30"/>
          <p:cNvSpPr txBox="1"/>
          <p:nvPr/>
        </p:nvSpPr>
        <p:spPr>
          <a:xfrm>
            <a:off x="1582847" y="2849406"/>
            <a:ext cx="6799811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Identificación clara del problema a  resolver</a:t>
            </a:r>
            <a:endParaRPr lang="es-ES_tradnl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Determinación de objetivos</a:t>
            </a:r>
            <a:endParaRPr lang="es-ES_tradnl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un modelo conceptual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Recopilación de la información y adaptación para el análisis </a:t>
            </a:r>
            <a:endParaRPr lang="es-ES_tradnl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de la información</a:t>
            </a:r>
            <a:endParaRPr lang="es-ES_tradnl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_tradnl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los resultados</a:t>
            </a: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lang="es-ES_tradnl"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lang="es-ES_tradnl"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lang="es-ES_tradnl"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30"/>
          <p:cNvSpPr/>
          <p:nvPr/>
        </p:nvSpPr>
        <p:spPr>
          <a:xfrm>
            <a:off x="1005857" y="3518263"/>
            <a:ext cx="562475" cy="2699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1"/>
          <p:cNvSpPr txBox="1"/>
          <p:nvPr/>
        </p:nvSpPr>
        <p:spPr>
          <a:xfrm>
            <a:off x="743130" y="833404"/>
            <a:ext cx="7817394" cy="49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600"/>
              <a:buFont typeface="Calibri"/>
              <a:buNone/>
            </a:pPr>
            <a:r>
              <a:rPr lang="en-US" sz="2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en el curso</a:t>
            </a:r>
            <a:endParaRPr sz="26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31"/>
          <p:cNvSpPr txBox="1"/>
          <p:nvPr/>
        </p:nvSpPr>
        <p:spPr>
          <a:xfrm>
            <a:off x="1074056" y="1312376"/>
            <a:ext cx="7817394" cy="40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000"/>
              <a:buFont typeface="Calibri"/>
              <a:buNone/>
            </a:pPr>
            <a:r>
              <a:rPr lang="en-US" sz="20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La respuesta desde la gestión: programa de monitoreo de invasoras</a:t>
            </a:r>
            <a:endParaRPr sz="2000" b="1" i="0" u="none" strike="noStrike" cap="non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1"/>
          <p:cNvSpPr txBox="1"/>
          <p:nvPr/>
        </p:nvSpPr>
        <p:spPr>
          <a:xfrm>
            <a:off x="1389789" y="1898691"/>
            <a:ext cx="6665637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Actividad grupal</a:t>
            </a:r>
            <a:endParaRPr/>
          </a:p>
        </p:txBody>
      </p:sp>
      <p:sp>
        <p:nvSpPr>
          <p:cNvPr id="765" name="Google Shape;765;p31"/>
          <p:cNvSpPr txBox="1"/>
          <p:nvPr/>
        </p:nvSpPr>
        <p:spPr>
          <a:xfrm>
            <a:off x="1493914" y="2736195"/>
            <a:ext cx="6977677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Listar variables socioecológicas que condicionan la respuesta a la pregunta planteada.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 cómo esas variables se “transforman” en criterios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(ej. Mapa de accesos -&gt; a más distancia más aptitud)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Esbozar cómo se relacionan los criterios en un “árbol de decisión” usando proposiciones enlazadas.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1380512" y="790126"/>
            <a:ext cx="6575367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Metodología docente: aprendizaje basado en proyectos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3" y="168500"/>
            <a:ext cx="1599177" cy="77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860" y="75594"/>
            <a:ext cx="1406787" cy="8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3150" y="2242150"/>
            <a:ext cx="3180029" cy="4183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1180408" y="2870780"/>
            <a:ext cx="4048297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E63F2C"/>
                </a:solidFill>
                <a:latin typeface="Calibri"/>
                <a:ea typeface="Calibri"/>
                <a:cs typeface="Calibri"/>
                <a:sym typeface="Calibri"/>
              </a:rPr>
              <a:t>¿Cómo manejamos a las especies de flora exótica e invasoras que hay en el páramo andino?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5453150" y="3601749"/>
            <a:ext cx="1354974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Robert Hofstede, Pool Segarra y Patricio Mena Vásconez - Trabajo propio, Dominio público, https://commons.wikimedia.org/w/index.php?curid=1631995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Secuencia de sesiones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3" y="168500"/>
            <a:ext cx="1599177" cy="77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860" y="75594"/>
            <a:ext cx="1406787" cy="86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972589" y="1655299"/>
            <a:ext cx="2440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1 (lunes 18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1147156" y="2072031"/>
            <a:ext cx="69078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Generalidades del curso.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 a la teoría de la decisión.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Planteamiento del problema a abordar durante el curso.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972589" y="3243030"/>
            <a:ext cx="2597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2 (martes 19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1147156" y="3659762"/>
            <a:ext cx="69078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Construcción de un flujo de trabajo para abordar el problema planteado.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Identificación de variables y criterios a considerar.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972589" y="4414029"/>
            <a:ext cx="28492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3 (miércoles 20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1147156" y="4830761"/>
            <a:ext cx="69078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Teoría de las invasiones biológicas.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Aspectos teóricos de los modelos de distribución de especies.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972589" y="5585028"/>
            <a:ext cx="2546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4 (jueves 21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1147156" y="6001760"/>
            <a:ext cx="69078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dirigida para generar modelos de distribución de especies.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Secuencia de sesiones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3" y="168500"/>
            <a:ext cx="1599177" cy="77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8860" y="75594"/>
            <a:ext cx="1406787" cy="86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 txBox="1"/>
          <p:nvPr/>
        </p:nvSpPr>
        <p:spPr>
          <a:xfrm>
            <a:off x="1039091" y="2695852"/>
            <a:ext cx="2440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6 (lunes 25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1213658" y="3112584"/>
            <a:ext cx="69078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Preparación de variables complementarias a los modelos de distribución de especies.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1039091" y="1690932"/>
            <a:ext cx="26228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5 (viernes 22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1213658" y="2107664"/>
            <a:ext cx="690787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Práctica dirigida para generar modelos de distribución de especies.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1039091" y="3784820"/>
            <a:ext cx="2597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7 (martes 26 de abril)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1213658" y="4201552"/>
            <a:ext cx="69078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Preparación de variables complementarias a los modelos de distribución de especies.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Definición de escenarios. Integración de criterios.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1039091" y="5081606"/>
            <a:ext cx="25764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Día 8 (martes 3 de mayo)</a:t>
            </a:r>
            <a:endParaRPr sz="18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1213658" y="5498338"/>
            <a:ext cx="690787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de trabajos grupales.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Seminario sobre modelos basados en procesos.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Seminario sobre modelos de distribución de especies avanzados.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 de recursos naturales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7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826462" y="1612674"/>
            <a:ext cx="734013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Suele implicar la puesta en marcha de mecanismos para evitar el agotamiento de los recursos naturales, como consecuencia de la actividad humana.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Implica actuar sobre una serie de “entidades”: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1277967" y="3610272"/>
            <a:ext cx="75692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Entidades discretas (especies, yacimientos, rocas, etc.)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 (ecosistemas, geosistemas, suelos, vegetación)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Aprovechamientos (ganaderos, apícolas, cinegéticos, madereros, etc.)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público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Problemas retorcidos (wicked)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10 Principles of Wicked Problems - Global Enlightening ..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0512" y="1912608"/>
            <a:ext cx="6176356" cy="399854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59861" y="6131090"/>
            <a:ext cx="30242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https://en.wikipedia.org/wiki/Wicked_problem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Problemas retorcidos (wicked)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9"/>
          <p:cNvGrpSpPr/>
          <p:nvPr/>
        </p:nvGrpSpPr>
        <p:grpSpPr>
          <a:xfrm>
            <a:off x="5643360" y="3798002"/>
            <a:ext cx="1579563" cy="320675"/>
            <a:chOff x="3574" y="2141"/>
            <a:chExt cx="995" cy="202"/>
          </a:xfrm>
        </p:grpSpPr>
        <p:sp>
          <p:nvSpPr>
            <p:cNvPr id="205" name="Google Shape;205;p9"/>
            <p:cNvSpPr/>
            <p:nvPr/>
          </p:nvSpPr>
          <p:spPr>
            <a:xfrm>
              <a:off x="3574" y="2141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9"/>
            <p:cNvSpPr txBox="1"/>
            <p:nvPr/>
          </p:nvSpPr>
          <p:spPr>
            <a:xfrm>
              <a:off x="3574" y="2141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activa</a:t>
              </a:r>
              <a:endParaRPr/>
            </a:p>
          </p:txBody>
        </p:sp>
      </p:grpSp>
      <p:grpSp>
        <p:nvGrpSpPr>
          <p:cNvPr id="207" name="Google Shape;207;p9"/>
          <p:cNvGrpSpPr/>
          <p:nvPr/>
        </p:nvGrpSpPr>
        <p:grpSpPr>
          <a:xfrm>
            <a:off x="5643360" y="1764414"/>
            <a:ext cx="1579563" cy="320675"/>
            <a:chOff x="3602" y="860"/>
            <a:chExt cx="995" cy="202"/>
          </a:xfrm>
        </p:grpSpPr>
        <p:sp>
          <p:nvSpPr>
            <p:cNvPr id="208" name="Google Shape;208;p9"/>
            <p:cNvSpPr/>
            <p:nvPr/>
          </p:nvSpPr>
          <p:spPr>
            <a:xfrm>
              <a:off x="3602" y="860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3602" y="860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pasiva</a:t>
              </a:r>
              <a:endParaRPr/>
            </a:p>
          </p:txBody>
        </p:sp>
      </p:grpSp>
      <p:grpSp>
        <p:nvGrpSpPr>
          <p:cNvPr id="210" name="Google Shape;210;p9"/>
          <p:cNvGrpSpPr/>
          <p:nvPr/>
        </p:nvGrpSpPr>
        <p:grpSpPr>
          <a:xfrm>
            <a:off x="5410791" y="4840989"/>
            <a:ext cx="3505994" cy="549275"/>
            <a:chOff x="3435" y="2780"/>
            <a:chExt cx="2208" cy="346"/>
          </a:xfrm>
        </p:grpSpPr>
        <p:sp>
          <p:nvSpPr>
            <p:cNvPr id="211" name="Google Shape;211;p9"/>
            <p:cNvSpPr txBox="1"/>
            <p:nvPr/>
          </p:nvSpPr>
          <p:spPr>
            <a:xfrm>
              <a:off x="3562" y="2780"/>
              <a:ext cx="2081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Su consecución implica asumir la incertidumbre</a:t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5400000">
              <a:off x="3448" y="2839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 txBox="1"/>
            <p:nvPr/>
          </p:nvSpPr>
          <p:spPr>
            <a:xfrm>
              <a:off x="3435" y="28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5410791" y="4518727"/>
            <a:ext cx="3505994" cy="320675"/>
            <a:chOff x="3435" y="2577"/>
            <a:chExt cx="2208" cy="202"/>
          </a:xfrm>
        </p:grpSpPr>
        <p:sp>
          <p:nvSpPr>
            <p:cNvPr id="215" name="Google Shape;215;p9"/>
            <p:cNvSpPr txBox="1"/>
            <p:nvPr/>
          </p:nvSpPr>
          <p:spPr>
            <a:xfrm>
              <a:off x="3562" y="2577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adaptativa</a:t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 rot="5400000">
              <a:off x="3448" y="2638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 txBox="1"/>
            <p:nvPr/>
          </p:nvSpPr>
          <p:spPr>
            <a:xfrm>
              <a:off x="3435" y="2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9"/>
          <p:cNvGrpSpPr/>
          <p:nvPr/>
        </p:nvGrpSpPr>
        <p:grpSpPr>
          <a:xfrm>
            <a:off x="5410791" y="4198052"/>
            <a:ext cx="3505994" cy="320675"/>
            <a:chOff x="3435" y="2375"/>
            <a:chExt cx="2208" cy="202"/>
          </a:xfrm>
        </p:grpSpPr>
        <p:sp>
          <p:nvSpPr>
            <p:cNvPr id="219" name="Google Shape;219;p9"/>
            <p:cNvSpPr txBox="1"/>
            <p:nvPr/>
          </p:nvSpPr>
          <p:spPr>
            <a:xfrm>
              <a:off x="3562" y="2375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Planificar la gestión del territorio</a:t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 rot="5400000">
              <a:off x="3448" y="2437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3435" y="24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5410791" y="2967739"/>
            <a:ext cx="3855244" cy="549275"/>
            <a:chOff x="2960" y="1810"/>
            <a:chExt cx="2428" cy="346"/>
          </a:xfrm>
        </p:grpSpPr>
        <p:sp>
          <p:nvSpPr>
            <p:cNvPr id="223" name="Google Shape;223;p9"/>
            <p:cNvSpPr txBox="1"/>
            <p:nvPr/>
          </p:nvSpPr>
          <p:spPr>
            <a:xfrm>
              <a:off x="3073" y="1810"/>
              <a:ext cx="2315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Se da en los inicios del proceso de gestión</a:t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 rot="5400000">
              <a:off x="2973" y="1871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 txBox="1"/>
            <p:nvPr/>
          </p:nvSpPr>
          <p:spPr>
            <a:xfrm>
              <a:off x="2960" y="1864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5410791" y="2662939"/>
            <a:ext cx="3855244" cy="320675"/>
            <a:chOff x="2960" y="1581"/>
            <a:chExt cx="2428" cy="202"/>
          </a:xfrm>
        </p:grpSpPr>
        <p:sp>
          <p:nvSpPr>
            <p:cNvPr id="227" name="Google Shape;227;p9"/>
            <p:cNvSpPr txBox="1"/>
            <p:nvPr/>
          </p:nvSpPr>
          <p:spPr>
            <a:xfrm>
              <a:off x="3073" y="1581"/>
              <a:ext cx="231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Desfase temporal en la gestión</a:t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 rot="5400000">
              <a:off x="2973" y="1630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 txBox="1"/>
            <p:nvPr/>
          </p:nvSpPr>
          <p:spPr>
            <a:xfrm>
              <a:off x="2960" y="1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>
            <a:off x="5410791" y="2127952"/>
            <a:ext cx="3504407" cy="549275"/>
            <a:chOff x="2960" y="1281"/>
            <a:chExt cx="2208" cy="346"/>
          </a:xfrm>
        </p:grpSpPr>
        <p:sp>
          <p:nvSpPr>
            <p:cNvPr id="231" name="Google Shape;231;p9"/>
            <p:cNvSpPr txBox="1"/>
            <p:nvPr/>
          </p:nvSpPr>
          <p:spPr>
            <a:xfrm>
              <a:off x="3073" y="1281"/>
              <a:ext cx="2094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“Apagar” fuegos en lugar de prevenirlos</a:t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 rot="5400000">
              <a:off x="2973" y="1333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 txBox="1"/>
            <p:nvPr/>
          </p:nvSpPr>
          <p:spPr>
            <a:xfrm>
              <a:off x="2960" y="13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3785985" y="1745364"/>
            <a:ext cx="1808163" cy="3879850"/>
            <a:chOff x="2432" y="848"/>
            <a:chExt cx="1139" cy="2444"/>
          </a:xfrm>
        </p:grpSpPr>
        <p:grpSp>
          <p:nvGrpSpPr>
            <p:cNvPr id="235" name="Google Shape;235;p9"/>
            <p:cNvGrpSpPr/>
            <p:nvPr/>
          </p:nvGrpSpPr>
          <p:grpSpPr>
            <a:xfrm>
              <a:off x="2432" y="848"/>
              <a:ext cx="1067" cy="2444"/>
              <a:chOff x="2432" y="848"/>
              <a:chExt cx="1067" cy="2444"/>
            </a:xfrm>
          </p:grpSpPr>
          <p:sp>
            <p:nvSpPr>
              <p:cNvPr id="236" name="Google Shape;236;p9"/>
              <p:cNvSpPr/>
              <p:nvPr/>
            </p:nvSpPr>
            <p:spPr>
              <a:xfrm>
                <a:off x="3182" y="848"/>
                <a:ext cx="317" cy="351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2432" y="936"/>
                <a:ext cx="816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272" extrusionOk="0">
                    <a:moveTo>
                      <a:pt x="752" y="0"/>
                    </a:moveTo>
                    <a:lnTo>
                      <a:pt x="584" y="0"/>
                    </a:lnTo>
                    <a:lnTo>
                      <a:pt x="168" y="2096"/>
                    </a:lnTo>
                    <a:lnTo>
                      <a:pt x="0" y="2104"/>
                    </a:lnTo>
                    <a:lnTo>
                      <a:pt x="0" y="2272"/>
                    </a:lnTo>
                    <a:lnTo>
                      <a:pt x="296" y="2272"/>
                    </a:lnTo>
                    <a:lnTo>
                      <a:pt x="712" y="168"/>
                    </a:lnTo>
                    <a:lnTo>
                      <a:pt x="816" y="168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>
              <a:off x="2524" y="2040"/>
              <a:ext cx="1047" cy="1252"/>
              <a:chOff x="2524" y="2040"/>
              <a:chExt cx="1047" cy="1252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2524" y="2128"/>
                <a:ext cx="836" cy="1164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64" extrusionOk="0">
                    <a:moveTo>
                      <a:pt x="785" y="0"/>
                    </a:moveTo>
                    <a:lnTo>
                      <a:pt x="636" y="4"/>
                    </a:lnTo>
                    <a:lnTo>
                      <a:pt x="196" y="1004"/>
                    </a:lnTo>
                    <a:lnTo>
                      <a:pt x="0" y="1024"/>
                    </a:lnTo>
                    <a:lnTo>
                      <a:pt x="4" y="1164"/>
                    </a:lnTo>
                    <a:lnTo>
                      <a:pt x="300" y="1164"/>
                    </a:lnTo>
                    <a:lnTo>
                      <a:pt x="732" y="168"/>
                    </a:lnTo>
                    <a:lnTo>
                      <a:pt x="836" y="156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3254" y="2040"/>
                <a:ext cx="317" cy="365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1" name="Google Shape;241;p9"/>
          <p:cNvGrpSpPr/>
          <p:nvPr/>
        </p:nvGrpSpPr>
        <p:grpSpPr>
          <a:xfrm>
            <a:off x="761798" y="1631064"/>
            <a:ext cx="3435350" cy="3192463"/>
            <a:chOff x="527" y="776"/>
            <a:chExt cx="2164" cy="2011"/>
          </a:xfrm>
        </p:grpSpPr>
        <p:sp>
          <p:nvSpPr>
            <p:cNvPr id="242" name="Google Shape;242;p9"/>
            <p:cNvSpPr/>
            <p:nvPr/>
          </p:nvSpPr>
          <p:spPr>
            <a:xfrm>
              <a:off x="548" y="819"/>
              <a:ext cx="2076" cy="1802"/>
            </a:xfrm>
            <a:custGeom>
              <a:avLst/>
              <a:gdLst/>
              <a:ahLst/>
              <a:cxnLst/>
              <a:rect l="l" t="t" r="r" b="b"/>
              <a:pathLst>
                <a:path w="4152" h="3605" extrusionOk="0">
                  <a:moveTo>
                    <a:pt x="204" y="1812"/>
                  </a:moveTo>
                  <a:lnTo>
                    <a:pt x="0" y="2039"/>
                  </a:lnTo>
                  <a:lnTo>
                    <a:pt x="657" y="2678"/>
                  </a:lnTo>
                  <a:lnTo>
                    <a:pt x="1233" y="3347"/>
                  </a:lnTo>
                  <a:lnTo>
                    <a:pt x="1397" y="3605"/>
                  </a:lnTo>
                  <a:lnTo>
                    <a:pt x="1562" y="3553"/>
                  </a:lnTo>
                  <a:lnTo>
                    <a:pt x="2117" y="3111"/>
                  </a:lnTo>
                  <a:lnTo>
                    <a:pt x="2434" y="2740"/>
                  </a:lnTo>
                  <a:lnTo>
                    <a:pt x="2816" y="2576"/>
                  </a:lnTo>
                  <a:lnTo>
                    <a:pt x="3154" y="2606"/>
                  </a:lnTo>
                  <a:lnTo>
                    <a:pt x="3781" y="2740"/>
                  </a:lnTo>
                  <a:lnTo>
                    <a:pt x="4029" y="2719"/>
                  </a:lnTo>
                  <a:lnTo>
                    <a:pt x="4152" y="2636"/>
                  </a:lnTo>
                  <a:lnTo>
                    <a:pt x="4110" y="2018"/>
                  </a:lnTo>
                  <a:lnTo>
                    <a:pt x="3874" y="1091"/>
                  </a:lnTo>
                  <a:lnTo>
                    <a:pt x="3740" y="299"/>
                  </a:lnTo>
                  <a:lnTo>
                    <a:pt x="3668" y="30"/>
                  </a:lnTo>
                  <a:lnTo>
                    <a:pt x="3369" y="0"/>
                  </a:lnTo>
                  <a:lnTo>
                    <a:pt x="2723" y="144"/>
                  </a:lnTo>
                  <a:lnTo>
                    <a:pt x="2467" y="227"/>
                  </a:lnTo>
                  <a:lnTo>
                    <a:pt x="2198" y="350"/>
                  </a:lnTo>
                  <a:lnTo>
                    <a:pt x="2076" y="227"/>
                  </a:lnTo>
                  <a:lnTo>
                    <a:pt x="1550" y="658"/>
                  </a:lnTo>
                  <a:lnTo>
                    <a:pt x="1284" y="813"/>
                  </a:lnTo>
                  <a:lnTo>
                    <a:pt x="204" y="1812"/>
                  </a:lnTo>
                  <a:lnTo>
                    <a:pt x="204" y="1812"/>
                  </a:lnTo>
                  <a:close/>
                </a:path>
              </a:pathLst>
            </a:custGeom>
            <a:solidFill>
              <a:srgbClr val="E1EF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48" y="908"/>
              <a:ext cx="1313" cy="1590"/>
            </a:xfrm>
            <a:custGeom>
              <a:avLst/>
              <a:gdLst/>
              <a:ahLst/>
              <a:cxnLst/>
              <a:rect l="l" t="t" r="r" b="b"/>
              <a:pathLst>
                <a:path w="2625" h="3181" extrusionOk="0">
                  <a:moveTo>
                    <a:pt x="1373" y="601"/>
                  </a:moveTo>
                  <a:lnTo>
                    <a:pt x="0" y="1333"/>
                  </a:lnTo>
                  <a:lnTo>
                    <a:pt x="370" y="1840"/>
                  </a:lnTo>
                  <a:lnTo>
                    <a:pt x="923" y="2583"/>
                  </a:lnTo>
                  <a:lnTo>
                    <a:pt x="1314" y="3181"/>
                  </a:lnTo>
                  <a:lnTo>
                    <a:pt x="1171" y="2768"/>
                  </a:lnTo>
                  <a:lnTo>
                    <a:pt x="863" y="2386"/>
                  </a:lnTo>
                  <a:lnTo>
                    <a:pt x="534" y="1881"/>
                  </a:lnTo>
                  <a:lnTo>
                    <a:pt x="251" y="1399"/>
                  </a:lnTo>
                  <a:lnTo>
                    <a:pt x="827" y="1059"/>
                  </a:lnTo>
                  <a:lnTo>
                    <a:pt x="1243" y="907"/>
                  </a:lnTo>
                  <a:lnTo>
                    <a:pt x="2179" y="535"/>
                  </a:lnTo>
                  <a:lnTo>
                    <a:pt x="2538" y="295"/>
                  </a:lnTo>
                  <a:lnTo>
                    <a:pt x="2625" y="0"/>
                  </a:lnTo>
                  <a:lnTo>
                    <a:pt x="2102" y="219"/>
                  </a:lnTo>
                  <a:lnTo>
                    <a:pt x="1373" y="601"/>
                  </a:lnTo>
                  <a:lnTo>
                    <a:pt x="1373" y="601"/>
                  </a:lnTo>
                  <a:close/>
                </a:path>
              </a:pathLst>
            </a:custGeom>
            <a:solidFill>
              <a:srgbClr val="EBE4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930" y="1849"/>
              <a:ext cx="108" cy="139"/>
            </a:xfrm>
            <a:custGeom>
              <a:avLst/>
              <a:gdLst/>
              <a:ahLst/>
              <a:cxnLst/>
              <a:rect l="l" t="t" r="r" b="b"/>
              <a:pathLst>
                <a:path w="217" h="278" extrusionOk="0">
                  <a:moveTo>
                    <a:pt x="217" y="248"/>
                  </a:moveTo>
                  <a:lnTo>
                    <a:pt x="134" y="0"/>
                  </a:lnTo>
                  <a:lnTo>
                    <a:pt x="72" y="104"/>
                  </a:lnTo>
                  <a:lnTo>
                    <a:pt x="0" y="125"/>
                  </a:lnTo>
                  <a:lnTo>
                    <a:pt x="0" y="278"/>
                  </a:lnTo>
                  <a:lnTo>
                    <a:pt x="217" y="248"/>
                  </a:lnTo>
                  <a:lnTo>
                    <a:pt x="217" y="248"/>
                  </a:lnTo>
                  <a:close/>
                </a:path>
              </a:pathLst>
            </a:custGeom>
            <a:solidFill>
              <a:srgbClr val="BEB10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65" y="1957"/>
              <a:ext cx="786" cy="417"/>
            </a:xfrm>
            <a:custGeom>
              <a:avLst/>
              <a:gdLst/>
              <a:ahLst/>
              <a:cxnLst/>
              <a:rect l="l" t="t" r="r" b="b"/>
              <a:pathLst>
                <a:path w="1572" h="834" extrusionOk="0">
                  <a:moveTo>
                    <a:pt x="113" y="834"/>
                  </a:moveTo>
                  <a:lnTo>
                    <a:pt x="0" y="607"/>
                  </a:lnTo>
                  <a:lnTo>
                    <a:pt x="113" y="586"/>
                  </a:lnTo>
                  <a:lnTo>
                    <a:pt x="164" y="649"/>
                  </a:lnTo>
                  <a:lnTo>
                    <a:pt x="544" y="338"/>
                  </a:lnTo>
                  <a:lnTo>
                    <a:pt x="699" y="246"/>
                  </a:lnTo>
                  <a:lnTo>
                    <a:pt x="761" y="51"/>
                  </a:lnTo>
                  <a:lnTo>
                    <a:pt x="812" y="19"/>
                  </a:lnTo>
                  <a:lnTo>
                    <a:pt x="893" y="0"/>
                  </a:lnTo>
                  <a:lnTo>
                    <a:pt x="944" y="19"/>
                  </a:lnTo>
                  <a:lnTo>
                    <a:pt x="875" y="236"/>
                  </a:lnTo>
                  <a:lnTo>
                    <a:pt x="1162" y="318"/>
                  </a:lnTo>
                  <a:lnTo>
                    <a:pt x="1470" y="359"/>
                  </a:lnTo>
                  <a:lnTo>
                    <a:pt x="1572" y="380"/>
                  </a:lnTo>
                  <a:lnTo>
                    <a:pt x="1490" y="493"/>
                  </a:lnTo>
                  <a:lnTo>
                    <a:pt x="831" y="416"/>
                  </a:lnTo>
                  <a:lnTo>
                    <a:pt x="808" y="461"/>
                  </a:lnTo>
                  <a:lnTo>
                    <a:pt x="710" y="355"/>
                  </a:lnTo>
                  <a:lnTo>
                    <a:pt x="113" y="834"/>
                  </a:lnTo>
                  <a:lnTo>
                    <a:pt x="113" y="834"/>
                  </a:lnTo>
                  <a:close/>
                </a:path>
              </a:pathLst>
            </a:custGeom>
            <a:solidFill>
              <a:srgbClr val="CCA6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673" y="2086"/>
              <a:ext cx="601" cy="257"/>
            </a:xfrm>
            <a:custGeom>
              <a:avLst/>
              <a:gdLst/>
              <a:ahLst/>
              <a:cxnLst/>
              <a:rect l="l" t="t" r="r" b="b"/>
              <a:pathLst>
                <a:path w="1204" h="515" extrusionOk="0">
                  <a:moveTo>
                    <a:pt x="104" y="473"/>
                  </a:moveTo>
                  <a:lnTo>
                    <a:pt x="0" y="392"/>
                  </a:lnTo>
                  <a:lnTo>
                    <a:pt x="229" y="151"/>
                  </a:lnTo>
                  <a:lnTo>
                    <a:pt x="448" y="44"/>
                  </a:lnTo>
                  <a:lnTo>
                    <a:pt x="497" y="110"/>
                  </a:lnTo>
                  <a:lnTo>
                    <a:pt x="601" y="185"/>
                  </a:lnTo>
                  <a:lnTo>
                    <a:pt x="624" y="151"/>
                  </a:lnTo>
                  <a:lnTo>
                    <a:pt x="648" y="123"/>
                  </a:lnTo>
                  <a:lnTo>
                    <a:pt x="678" y="0"/>
                  </a:lnTo>
                  <a:lnTo>
                    <a:pt x="1081" y="114"/>
                  </a:lnTo>
                  <a:lnTo>
                    <a:pt x="1204" y="134"/>
                  </a:lnTo>
                  <a:lnTo>
                    <a:pt x="1204" y="257"/>
                  </a:lnTo>
                  <a:lnTo>
                    <a:pt x="1060" y="359"/>
                  </a:lnTo>
                  <a:lnTo>
                    <a:pt x="864" y="392"/>
                  </a:lnTo>
                  <a:lnTo>
                    <a:pt x="371" y="515"/>
                  </a:lnTo>
                  <a:lnTo>
                    <a:pt x="104" y="473"/>
                  </a:lnTo>
                  <a:lnTo>
                    <a:pt x="104" y="473"/>
                  </a:lnTo>
                  <a:close/>
                </a:path>
              </a:pathLst>
            </a:custGeom>
            <a:solidFill>
              <a:srgbClr val="EFEFC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483" y="2259"/>
              <a:ext cx="782" cy="478"/>
            </a:xfrm>
            <a:custGeom>
              <a:avLst/>
              <a:gdLst/>
              <a:ahLst/>
              <a:cxnLst/>
              <a:rect l="l" t="t" r="r" b="b"/>
              <a:pathLst>
                <a:path w="1564" h="955" extrusionOk="0">
                  <a:moveTo>
                    <a:pt x="88" y="363"/>
                  </a:moveTo>
                  <a:lnTo>
                    <a:pt x="170" y="585"/>
                  </a:lnTo>
                  <a:lnTo>
                    <a:pt x="0" y="846"/>
                  </a:lnTo>
                  <a:lnTo>
                    <a:pt x="19" y="906"/>
                  </a:lnTo>
                  <a:lnTo>
                    <a:pt x="179" y="925"/>
                  </a:lnTo>
                  <a:lnTo>
                    <a:pt x="251" y="955"/>
                  </a:lnTo>
                  <a:lnTo>
                    <a:pt x="190" y="855"/>
                  </a:lnTo>
                  <a:lnTo>
                    <a:pt x="540" y="734"/>
                  </a:lnTo>
                  <a:lnTo>
                    <a:pt x="712" y="603"/>
                  </a:lnTo>
                  <a:lnTo>
                    <a:pt x="791" y="422"/>
                  </a:lnTo>
                  <a:lnTo>
                    <a:pt x="1033" y="452"/>
                  </a:lnTo>
                  <a:lnTo>
                    <a:pt x="1173" y="482"/>
                  </a:lnTo>
                  <a:lnTo>
                    <a:pt x="1233" y="564"/>
                  </a:lnTo>
                  <a:lnTo>
                    <a:pt x="1203" y="694"/>
                  </a:lnTo>
                  <a:lnTo>
                    <a:pt x="1454" y="715"/>
                  </a:lnTo>
                  <a:lnTo>
                    <a:pt x="1424" y="634"/>
                  </a:lnTo>
                  <a:lnTo>
                    <a:pt x="1503" y="503"/>
                  </a:lnTo>
                  <a:lnTo>
                    <a:pt x="1564" y="312"/>
                  </a:lnTo>
                  <a:lnTo>
                    <a:pt x="1484" y="131"/>
                  </a:lnTo>
                  <a:lnTo>
                    <a:pt x="1354" y="61"/>
                  </a:lnTo>
                  <a:lnTo>
                    <a:pt x="1212" y="0"/>
                  </a:lnTo>
                  <a:lnTo>
                    <a:pt x="842" y="161"/>
                  </a:lnTo>
                  <a:lnTo>
                    <a:pt x="570" y="142"/>
                  </a:lnTo>
                  <a:lnTo>
                    <a:pt x="421" y="91"/>
                  </a:lnTo>
                  <a:lnTo>
                    <a:pt x="209" y="212"/>
                  </a:lnTo>
                  <a:lnTo>
                    <a:pt x="88" y="363"/>
                  </a:lnTo>
                  <a:lnTo>
                    <a:pt x="88" y="363"/>
                  </a:lnTo>
                  <a:close/>
                </a:path>
              </a:pathLst>
            </a:custGeom>
            <a:solidFill>
              <a:srgbClr val="6699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671" y="1045"/>
              <a:ext cx="1120" cy="1164"/>
            </a:xfrm>
            <a:custGeom>
              <a:avLst/>
              <a:gdLst/>
              <a:ahLst/>
              <a:cxnLst/>
              <a:rect l="l" t="t" r="r" b="b"/>
              <a:pathLst>
                <a:path w="2240" h="2328" extrusionOk="0">
                  <a:moveTo>
                    <a:pt x="2240" y="0"/>
                  </a:moveTo>
                  <a:lnTo>
                    <a:pt x="1655" y="217"/>
                  </a:lnTo>
                  <a:lnTo>
                    <a:pt x="926" y="475"/>
                  </a:lnTo>
                  <a:lnTo>
                    <a:pt x="268" y="690"/>
                  </a:lnTo>
                  <a:lnTo>
                    <a:pt x="0" y="783"/>
                  </a:lnTo>
                  <a:lnTo>
                    <a:pt x="185" y="1144"/>
                  </a:lnTo>
                  <a:lnTo>
                    <a:pt x="525" y="1772"/>
                  </a:lnTo>
                  <a:lnTo>
                    <a:pt x="863" y="2328"/>
                  </a:lnTo>
                  <a:lnTo>
                    <a:pt x="699" y="1957"/>
                  </a:lnTo>
                  <a:lnTo>
                    <a:pt x="525" y="1556"/>
                  </a:lnTo>
                  <a:lnTo>
                    <a:pt x="412" y="1153"/>
                  </a:lnTo>
                  <a:lnTo>
                    <a:pt x="401" y="875"/>
                  </a:lnTo>
                  <a:lnTo>
                    <a:pt x="657" y="743"/>
                  </a:lnTo>
                  <a:lnTo>
                    <a:pt x="1141" y="567"/>
                  </a:lnTo>
                  <a:lnTo>
                    <a:pt x="1645" y="391"/>
                  </a:lnTo>
                  <a:lnTo>
                    <a:pt x="2055" y="217"/>
                  </a:lnTo>
                  <a:lnTo>
                    <a:pt x="2240" y="0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FCF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99" y="1442"/>
              <a:ext cx="503" cy="834"/>
            </a:xfrm>
            <a:custGeom>
              <a:avLst/>
              <a:gdLst/>
              <a:ahLst/>
              <a:cxnLst/>
              <a:rect l="l" t="t" r="r" b="b"/>
              <a:pathLst>
                <a:path w="1006" h="1668" extrusionOk="0">
                  <a:moveTo>
                    <a:pt x="164" y="0"/>
                  </a:moveTo>
                  <a:lnTo>
                    <a:pt x="0" y="102"/>
                  </a:lnTo>
                  <a:lnTo>
                    <a:pt x="513" y="968"/>
                  </a:lnTo>
                  <a:lnTo>
                    <a:pt x="1006" y="1668"/>
                  </a:lnTo>
                  <a:lnTo>
                    <a:pt x="863" y="1309"/>
                  </a:lnTo>
                  <a:lnTo>
                    <a:pt x="370" y="443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563" y="1992"/>
              <a:ext cx="128" cy="161"/>
            </a:xfrm>
            <a:custGeom>
              <a:avLst/>
              <a:gdLst/>
              <a:ahLst/>
              <a:cxnLst/>
              <a:rect l="l" t="t" r="r" b="b"/>
              <a:pathLst>
                <a:path w="255" h="324" extrusionOk="0">
                  <a:moveTo>
                    <a:pt x="0" y="310"/>
                  </a:moveTo>
                  <a:lnTo>
                    <a:pt x="100" y="271"/>
                  </a:lnTo>
                  <a:lnTo>
                    <a:pt x="164" y="233"/>
                  </a:lnTo>
                  <a:lnTo>
                    <a:pt x="196" y="170"/>
                  </a:lnTo>
                  <a:lnTo>
                    <a:pt x="202" y="63"/>
                  </a:lnTo>
                  <a:lnTo>
                    <a:pt x="217" y="0"/>
                  </a:lnTo>
                  <a:lnTo>
                    <a:pt x="255" y="0"/>
                  </a:lnTo>
                  <a:lnTo>
                    <a:pt x="240" y="116"/>
                  </a:lnTo>
                  <a:lnTo>
                    <a:pt x="240" y="187"/>
                  </a:lnTo>
                  <a:lnTo>
                    <a:pt x="202" y="248"/>
                  </a:lnTo>
                  <a:lnTo>
                    <a:pt x="158" y="276"/>
                  </a:lnTo>
                  <a:lnTo>
                    <a:pt x="90" y="310"/>
                  </a:lnTo>
                  <a:lnTo>
                    <a:pt x="28" y="324"/>
                  </a:lnTo>
                  <a:lnTo>
                    <a:pt x="0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2123" y="2121"/>
              <a:ext cx="242" cy="158"/>
            </a:xfrm>
            <a:custGeom>
              <a:avLst/>
              <a:gdLst/>
              <a:ahLst/>
              <a:cxnLst/>
              <a:rect l="l" t="t" r="r" b="b"/>
              <a:pathLst>
                <a:path w="484" h="316" extrusionOk="0">
                  <a:moveTo>
                    <a:pt x="261" y="136"/>
                  </a:moveTo>
                  <a:lnTo>
                    <a:pt x="305" y="53"/>
                  </a:lnTo>
                  <a:lnTo>
                    <a:pt x="314" y="15"/>
                  </a:lnTo>
                  <a:lnTo>
                    <a:pt x="378" y="0"/>
                  </a:lnTo>
                  <a:lnTo>
                    <a:pt x="456" y="19"/>
                  </a:lnTo>
                  <a:lnTo>
                    <a:pt x="484" y="59"/>
                  </a:lnTo>
                  <a:lnTo>
                    <a:pt x="446" y="117"/>
                  </a:lnTo>
                  <a:lnTo>
                    <a:pt x="369" y="174"/>
                  </a:lnTo>
                  <a:lnTo>
                    <a:pt x="320" y="218"/>
                  </a:lnTo>
                  <a:lnTo>
                    <a:pt x="242" y="272"/>
                  </a:lnTo>
                  <a:lnTo>
                    <a:pt x="174" y="301"/>
                  </a:lnTo>
                  <a:lnTo>
                    <a:pt x="93" y="310"/>
                  </a:lnTo>
                  <a:lnTo>
                    <a:pt x="31" y="316"/>
                  </a:lnTo>
                  <a:lnTo>
                    <a:pt x="0" y="301"/>
                  </a:lnTo>
                  <a:lnTo>
                    <a:pt x="0" y="261"/>
                  </a:lnTo>
                  <a:lnTo>
                    <a:pt x="83" y="248"/>
                  </a:lnTo>
                  <a:lnTo>
                    <a:pt x="184" y="223"/>
                  </a:lnTo>
                  <a:lnTo>
                    <a:pt x="267" y="185"/>
                  </a:lnTo>
                  <a:lnTo>
                    <a:pt x="335" y="131"/>
                  </a:lnTo>
                  <a:lnTo>
                    <a:pt x="378" y="127"/>
                  </a:lnTo>
                  <a:lnTo>
                    <a:pt x="422" y="53"/>
                  </a:lnTo>
                  <a:lnTo>
                    <a:pt x="397" y="40"/>
                  </a:lnTo>
                  <a:lnTo>
                    <a:pt x="357" y="49"/>
                  </a:lnTo>
                  <a:lnTo>
                    <a:pt x="310" y="131"/>
                  </a:lnTo>
                  <a:lnTo>
                    <a:pt x="261" y="136"/>
                  </a:lnTo>
                  <a:lnTo>
                    <a:pt x="261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62" y="2191"/>
              <a:ext cx="188" cy="143"/>
            </a:xfrm>
            <a:custGeom>
              <a:avLst/>
              <a:gdLst/>
              <a:ahLst/>
              <a:cxnLst/>
              <a:rect l="l" t="t" r="r" b="b"/>
              <a:pathLst>
                <a:path w="376" h="286" extrusionOk="0">
                  <a:moveTo>
                    <a:pt x="0" y="219"/>
                  </a:moveTo>
                  <a:lnTo>
                    <a:pt x="93" y="199"/>
                  </a:lnTo>
                  <a:lnTo>
                    <a:pt x="155" y="161"/>
                  </a:lnTo>
                  <a:lnTo>
                    <a:pt x="223" y="121"/>
                  </a:lnTo>
                  <a:lnTo>
                    <a:pt x="314" y="49"/>
                  </a:lnTo>
                  <a:lnTo>
                    <a:pt x="376" y="0"/>
                  </a:lnTo>
                  <a:lnTo>
                    <a:pt x="367" y="40"/>
                  </a:lnTo>
                  <a:lnTo>
                    <a:pt x="333" y="93"/>
                  </a:lnTo>
                  <a:lnTo>
                    <a:pt x="289" y="151"/>
                  </a:lnTo>
                  <a:lnTo>
                    <a:pt x="223" y="204"/>
                  </a:lnTo>
                  <a:lnTo>
                    <a:pt x="131" y="248"/>
                  </a:lnTo>
                  <a:lnTo>
                    <a:pt x="53" y="272"/>
                  </a:lnTo>
                  <a:lnTo>
                    <a:pt x="0" y="286"/>
                  </a:lnTo>
                  <a:lnTo>
                    <a:pt x="0" y="219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689" y="2290"/>
              <a:ext cx="208" cy="68"/>
            </a:xfrm>
            <a:custGeom>
              <a:avLst/>
              <a:gdLst/>
              <a:ahLst/>
              <a:cxnLst/>
              <a:rect l="l" t="t" r="r" b="b"/>
              <a:pathLst>
                <a:path w="416" h="136" extrusionOk="0">
                  <a:moveTo>
                    <a:pt x="19" y="0"/>
                  </a:moveTo>
                  <a:lnTo>
                    <a:pt x="106" y="30"/>
                  </a:lnTo>
                  <a:lnTo>
                    <a:pt x="204" y="49"/>
                  </a:lnTo>
                  <a:lnTo>
                    <a:pt x="295" y="53"/>
                  </a:lnTo>
                  <a:lnTo>
                    <a:pt x="416" y="58"/>
                  </a:lnTo>
                  <a:lnTo>
                    <a:pt x="407" y="136"/>
                  </a:lnTo>
                  <a:lnTo>
                    <a:pt x="280" y="126"/>
                  </a:lnTo>
                  <a:lnTo>
                    <a:pt x="180" y="111"/>
                  </a:lnTo>
                  <a:lnTo>
                    <a:pt x="84" y="87"/>
                  </a:lnTo>
                  <a:lnTo>
                    <a:pt x="10" y="43"/>
                  </a:lnTo>
                  <a:lnTo>
                    <a:pt x="0" y="24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894" y="1867"/>
              <a:ext cx="136" cy="274"/>
            </a:xfrm>
            <a:custGeom>
              <a:avLst/>
              <a:gdLst/>
              <a:ahLst/>
              <a:cxnLst/>
              <a:rect l="l" t="t" r="r" b="b"/>
              <a:pathLst>
                <a:path w="272" h="549" extrusionOk="0">
                  <a:moveTo>
                    <a:pt x="53" y="549"/>
                  </a:moveTo>
                  <a:lnTo>
                    <a:pt x="21" y="528"/>
                  </a:lnTo>
                  <a:lnTo>
                    <a:pt x="0" y="484"/>
                  </a:lnTo>
                  <a:lnTo>
                    <a:pt x="0" y="432"/>
                  </a:lnTo>
                  <a:lnTo>
                    <a:pt x="34" y="363"/>
                  </a:lnTo>
                  <a:lnTo>
                    <a:pt x="65" y="307"/>
                  </a:lnTo>
                  <a:lnTo>
                    <a:pt x="78" y="258"/>
                  </a:lnTo>
                  <a:lnTo>
                    <a:pt x="78" y="189"/>
                  </a:lnTo>
                  <a:lnTo>
                    <a:pt x="65" y="121"/>
                  </a:lnTo>
                  <a:lnTo>
                    <a:pt x="68" y="89"/>
                  </a:lnTo>
                  <a:lnTo>
                    <a:pt x="108" y="78"/>
                  </a:lnTo>
                  <a:lnTo>
                    <a:pt x="142" y="84"/>
                  </a:lnTo>
                  <a:lnTo>
                    <a:pt x="165" y="44"/>
                  </a:lnTo>
                  <a:lnTo>
                    <a:pt x="185" y="6"/>
                  </a:lnTo>
                  <a:lnTo>
                    <a:pt x="223" y="0"/>
                  </a:lnTo>
                  <a:lnTo>
                    <a:pt x="252" y="21"/>
                  </a:lnTo>
                  <a:lnTo>
                    <a:pt x="272" y="84"/>
                  </a:lnTo>
                  <a:lnTo>
                    <a:pt x="272" y="142"/>
                  </a:lnTo>
                  <a:lnTo>
                    <a:pt x="233" y="142"/>
                  </a:lnTo>
                  <a:lnTo>
                    <a:pt x="229" y="65"/>
                  </a:lnTo>
                  <a:lnTo>
                    <a:pt x="208" y="74"/>
                  </a:lnTo>
                  <a:lnTo>
                    <a:pt x="199" y="136"/>
                  </a:lnTo>
                  <a:lnTo>
                    <a:pt x="174" y="146"/>
                  </a:lnTo>
                  <a:lnTo>
                    <a:pt x="131" y="142"/>
                  </a:lnTo>
                  <a:lnTo>
                    <a:pt x="131" y="195"/>
                  </a:lnTo>
                  <a:lnTo>
                    <a:pt x="112" y="282"/>
                  </a:lnTo>
                  <a:lnTo>
                    <a:pt x="93" y="354"/>
                  </a:lnTo>
                  <a:lnTo>
                    <a:pt x="59" y="413"/>
                  </a:lnTo>
                  <a:lnTo>
                    <a:pt x="49" y="466"/>
                  </a:lnTo>
                  <a:lnTo>
                    <a:pt x="49" y="505"/>
                  </a:lnTo>
                  <a:lnTo>
                    <a:pt x="78" y="539"/>
                  </a:lnTo>
                  <a:lnTo>
                    <a:pt x="53" y="549"/>
                  </a:lnTo>
                  <a:lnTo>
                    <a:pt x="53" y="5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948" y="1955"/>
              <a:ext cx="99" cy="214"/>
            </a:xfrm>
            <a:custGeom>
              <a:avLst/>
              <a:gdLst/>
              <a:ahLst/>
              <a:cxnLst/>
              <a:rect l="l" t="t" r="r" b="b"/>
              <a:pathLst>
                <a:path w="198" h="430" extrusionOk="0">
                  <a:moveTo>
                    <a:pt x="0" y="299"/>
                  </a:moveTo>
                  <a:lnTo>
                    <a:pt x="23" y="373"/>
                  </a:lnTo>
                  <a:lnTo>
                    <a:pt x="72" y="430"/>
                  </a:lnTo>
                  <a:lnTo>
                    <a:pt x="100" y="411"/>
                  </a:lnTo>
                  <a:lnTo>
                    <a:pt x="115" y="373"/>
                  </a:lnTo>
                  <a:lnTo>
                    <a:pt x="121" y="290"/>
                  </a:lnTo>
                  <a:lnTo>
                    <a:pt x="159" y="197"/>
                  </a:lnTo>
                  <a:lnTo>
                    <a:pt x="183" y="140"/>
                  </a:lnTo>
                  <a:lnTo>
                    <a:pt x="198" y="66"/>
                  </a:lnTo>
                  <a:lnTo>
                    <a:pt x="183" y="13"/>
                  </a:lnTo>
                  <a:lnTo>
                    <a:pt x="149" y="0"/>
                  </a:lnTo>
                  <a:lnTo>
                    <a:pt x="149" y="57"/>
                  </a:lnTo>
                  <a:lnTo>
                    <a:pt x="134" y="150"/>
                  </a:lnTo>
                  <a:lnTo>
                    <a:pt x="87" y="246"/>
                  </a:lnTo>
                  <a:lnTo>
                    <a:pt x="62" y="280"/>
                  </a:lnTo>
                  <a:lnTo>
                    <a:pt x="66" y="363"/>
                  </a:lnTo>
                  <a:lnTo>
                    <a:pt x="43" y="333"/>
                  </a:lnTo>
                  <a:lnTo>
                    <a:pt x="28" y="290"/>
                  </a:lnTo>
                  <a:lnTo>
                    <a:pt x="0" y="299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998" y="2065"/>
              <a:ext cx="292" cy="90"/>
            </a:xfrm>
            <a:custGeom>
              <a:avLst/>
              <a:gdLst/>
              <a:ahLst/>
              <a:cxnLst/>
              <a:rect l="l" t="t" r="r" b="b"/>
              <a:pathLst>
                <a:path w="586" h="180" extrusionOk="0">
                  <a:moveTo>
                    <a:pt x="40" y="0"/>
                  </a:moveTo>
                  <a:lnTo>
                    <a:pt x="132" y="17"/>
                  </a:lnTo>
                  <a:lnTo>
                    <a:pt x="217" y="35"/>
                  </a:lnTo>
                  <a:lnTo>
                    <a:pt x="325" y="65"/>
                  </a:lnTo>
                  <a:lnTo>
                    <a:pt x="401" y="93"/>
                  </a:lnTo>
                  <a:lnTo>
                    <a:pt x="518" y="131"/>
                  </a:lnTo>
                  <a:lnTo>
                    <a:pt x="586" y="156"/>
                  </a:lnTo>
                  <a:lnTo>
                    <a:pt x="521" y="180"/>
                  </a:lnTo>
                  <a:lnTo>
                    <a:pt x="421" y="165"/>
                  </a:lnTo>
                  <a:lnTo>
                    <a:pt x="316" y="131"/>
                  </a:lnTo>
                  <a:lnTo>
                    <a:pt x="232" y="112"/>
                  </a:lnTo>
                  <a:lnTo>
                    <a:pt x="151" y="97"/>
                  </a:lnTo>
                  <a:lnTo>
                    <a:pt x="59" y="87"/>
                  </a:lnTo>
                  <a:lnTo>
                    <a:pt x="0" y="84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558" y="2080"/>
              <a:ext cx="348" cy="274"/>
            </a:xfrm>
            <a:custGeom>
              <a:avLst/>
              <a:gdLst/>
              <a:ahLst/>
              <a:cxnLst/>
              <a:rect l="l" t="t" r="r" b="b"/>
              <a:pathLst>
                <a:path w="695" h="546" extrusionOk="0">
                  <a:moveTo>
                    <a:pt x="680" y="0"/>
                  </a:moveTo>
                  <a:lnTo>
                    <a:pt x="555" y="77"/>
                  </a:lnTo>
                  <a:lnTo>
                    <a:pt x="440" y="159"/>
                  </a:lnTo>
                  <a:lnTo>
                    <a:pt x="323" y="261"/>
                  </a:lnTo>
                  <a:lnTo>
                    <a:pt x="236" y="338"/>
                  </a:lnTo>
                  <a:lnTo>
                    <a:pt x="168" y="410"/>
                  </a:lnTo>
                  <a:lnTo>
                    <a:pt x="158" y="357"/>
                  </a:lnTo>
                  <a:lnTo>
                    <a:pt x="149" y="319"/>
                  </a:lnTo>
                  <a:lnTo>
                    <a:pt x="111" y="310"/>
                  </a:lnTo>
                  <a:lnTo>
                    <a:pt x="62" y="333"/>
                  </a:lnTo>
                  <a:lnTo>
                    <a:pt x="15" y="357"/>
                  </a:lnTo>
                  <a:lnTo>
                    <a:pt x="0" y="397"/>
                  </a:lnTo>
                  <a:lnTo>
                    <a:pt x="15" y="459"/>
                  </a:lnTo>
                  <a:lnTo>
                    <a:pt x="34" y="507"/>
                  </a:lnTo>
                  <a:lnTo>
                    <a:pt x="72" y="546"/>
                  </a:lnTo>
                  <a:lnTo>
                    <a:pt x="111" y="546"/>
                  </a:lnTo>
                  <a:lnTo>
                    <a:pt x="149" y="507"/>
                  </a:lnTo>
                  <a:lnTo>
                    <a:pt x="106" y="497"/>
                  </a:lnTo>
                  <a:lnTo>
                    <a:pt x="72" y="488"/>
                  </a:lnTo>
                  <a:lnTo>
                    <a:pt x="58" y="429"/>
                  </a:lnTo>
                  <a:lnTo>
                    <a:pt x="62" y="386"/>
                  </a:lnTo>
                  <a:lnTo>
                    <a:pt x="111" y="353"/>
                  </a:lnTo>
                  <a:lnTo>
                    <a:pt x="115" y="420"/>
                  </a:lnTo>
                  <a:lnTo>
                    <a:pt x="130" y="463"/>
                  </a:lnTo>
                  <a:lnTo>
                    <a:pt x="168" y="463"/>
                  </a:lnTo>
                  <a:lnTo>
                    <a:pt x="208" y="450"/>
                  </a:lnTo>
                  <a:lnTo>
                    <a:pt x="266" y="406"/>
                  </a:lnTo>
                  <a:lnTo>
                    <a:pt x="344" y="333"/>
                  </a:lnTo>
                  <a:lnTo>
                    <a:pt x="430" y="246"/>
                  </a:lnTo>
                  <a:lnTo>
                    <a:pt x="531" y="168"/>
                  </a:lnTo>
                  <a:lnTo>
                    <a:pt x="633" y="96"/>
                  </a:lnTo>
                  <a:lnTo>
                    <a:pt x="695" y="66"/>
                  </a:lnTo>
                  <a:lnTo>
                    <a:pt x="680" y="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546" y="2431"/>
              <a:ext cx="334" cy="266"/>
            </a:xfrm>
            <a:custGeom>
              <a:avLst/>
              <a:gdLst/>
              <a:ahLst/>
              <a:cxnLst/>
              <a:rect l="l" t="t" r="r" b="b"/>
              <a:pathLst>
                <a:path w="667" h="532" extrusionOk="0">
                  <a:moveTo>
                    <a:pt x="0" y="532"/>
                  </a:moveTo>
                  <a:lnTo>
                    <a:pt x="53" y="469"/>
                  </a:lnTo>
                  <a:lnTo>
                    <a:pt x="117" y="435"/>
                  </a:lnTo>
                  <a:lnTo>
                    <a:pt x="223" y="411"/>
                  </a:lnTo>
                  <a:lnTo>
                    <a:pt x="329" y="364"/>
                  </a:lnTo>
                  <a:lnTo>
                    <a:pt x="416" y="314"/>
                  </a:lnTo>
                  <a:lnTo>
                    <a:pt x="489" y="267"/>
                  </a:lnTo>
                  <a:lnTo>
                    <a:pt x="552" y="208"/>
                  </a:lnTo>
                  <a:lnTo>
                    <a:pt x="590" y="150"/>
                  </a:lnTo>
                  <a:lnTo>
                    <a:pt x="658" y="0"/>
                  </a:lnTo>
                  <a:lnTo>
                    <a:pt x="667" y="103"/>
                  </a:lnTo>
                  <a:lnTo>
                    <a:pt x="639" y="174"/>
                  </a:lnTo>
                  <a:lnTo>
                    <a:pt x="599" y="246"/>
                  </a:lnTo>
                  <a:lnTo>
                    <a:pt x="550" y="303"/>
                  </a:lnTo>
                  <a:lnTo>
                    <a:pt x="484" y="358"/>
                  </a:lnTo>
                  <a:lnTo>
                    <a:pt x="412" y="398"/>
                  </a:lnTo>
                  <a:lnTo>
                    <a:pt x="310" y="441"/>
                  </a:lnTo>
                  <a:lnTo>
                    <a:pt x="223" y="469"/>
                  </a:lnTo>
                  <a:lnTo>
                    <a:pt x="155" y="494"/>
                  </a:lnTo>
                  <a:lnTo>
                    <a:pt x="78" y="519"/>
                  </a:lnTo>
                  <a:lnTo>
                    <a:pt x="0" y="532"/>
                  </a:lnTo>
                  <a:lnTo>
                    <a:pt x="0" y="5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948" y="2455"/>
              <a:ext cx="170" cy="133"/>
            </a:xfrm>
            <a:custGeom>
              <a:avLst/>
              <a:gdLst/>
              <a:ahLst/>
              <a:cxnLst/>
              <a:rect l="l" t="t" r="r" b="b"/>
              <a:pathLst>
                <a:path w="342" h="266" extrusionOk="0">
                  <a:moveTo>
                    <a:pt x="0" y="58"/>
                  </a:moveTo>
                  <a:lnTo>
                    <a:pt x="57" y="83"/>
                  </a:lnTo>
                  <a:lnTo>
                    <a:pt x="153" y="98"/>
                  </a:lnTo>
                  <a:lnTo>
                    <a:pt x="227" y="117"/>
                  </a:lnTo>
                  <a:lnTo>
                    <a:pt x="270" y="136"/>
                  </a:lnTo>
                  <a:lnTo>
                    <a:pt x="283" y="170"/>
                  </a:lnTo>
                  <a:lnTo>
                    <a:pt x="270" y="232"/>
                  </a:lnTo>
                  <a:lnTo>
                    <a:pt x="295" y="266"/>
                  </a:lnTo>
                  <a:lnTo>
                    <a:pt x="317" y="247"/>
                  </a:lnTo>
                  <a:lnTo>
                    <a:pt x="342" y="208"/>
                  </a:lnTo>
                  <a:lnTo>
                    <a:pt x="342" y="155"/>
                  </a:lnTo>
                  <a:lnTo>
                    <a:pt x="323" y="107"/>
                  </a:lnTo>
                  <a:lnTo>
                    <a:pt x="298" y="77"/>
                  </a:lnTo>
                  <a:lnTo>
                    <a:pt x="261" y="55"/>
                  </a:lnTo>
                  <a:lnTo>
                    <a:pt x="193" y="39"/>
                  </a:lnTo>
                  <a:lnTo>
                    <a:pt x="115" y="24"/>
                  </a:lnTo>
                  <a:lnTo>
                    <a:pt x="38" y="0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155" y="2284"/>
              <a:ext cx="128" cy="309"/>
            </a:xfrm>
            <a:custGeom>
              <a:avLst/>
              <a:gdLst/>
              <a:ahLst/>
              <a:cxnLst/>
              <a:rect l="l" t="t" r="r" b="b"/>
              <a:pathLst>
                <a:path w="255" h="619" extrusionOk="0">
                  <a:moveTo>
                    <a:pt x="0" y="44"/>
                  </a:moveTo>
                  <a:lnTo>
                    <a:pt x="75" y="78"/>
                  </a:lnTo>
                  <a:lnTo>
                    <a:pt x="134" y="131"/>
                  </a:lnTo>
                  <a:lnTo>
                    <a:pt x="173" y="184"/>
                  </a:lnTo>
                  <a:lnTo>
                    <a:pt x="183" y="242"/>
                  </a:lnTo>
                  <a:lnTo>
                    <a:pt x="187" y="299"/>
                  </a:lnTo>
                  <a:lnTo>
                    <a:pt x="162" y="367"/>
                  </a:lnTo>
                  <a:lnTo>
                    <a:pt x="109" y="464"/>
                  </a:lnTo>
                  <a:lnTo>
                    <a:pt x="52" y="532"/>
                  </a:lnTo>
                  <a:lnTo>
                    <a:pt x="3" y="619"/>
                  </a:lnTo>
                  <a:lnTo>
                    <a:pt x="62" y="606"/>
                  </a:lnTo>
                  <a:lnTo>
                    <a:pt x="115" y="572"/>
                  </a:lnTo>
                  <a:lnTo>
                    <a:pt x="177" y="494"/>
                  </a:lnTo>
                  <a:lnTo>
                    <a:pt x="221" y="426"/>
                  </a:lnTo>
                  <a:lnTo>
                    <a:pt x="255" y="320"/>
                  </a:lnTo>
                  <a:lnTo>
                    <a:pt x="249" y="242"/>
                  </a:lnTo>
                  <a:lnTo>
                    <a:pt x="221" y="165"/>
                  </a:lnTo>
                  <a:lnTo>
                    <a:pt x="196" y="112"/>
                  </a:lnTo>
                  <a:lnTo>
                    <a:pt x="153" y="57"/>
                  </a:lnTo>
                  <a:lnTo>
                    <a:pt x="66" y="19"/>
                  </a:lnTo>
                  <a:lnTo>
                    <a:pt x="3" y="0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2083" y="2574"/>
              <a:ext cx="137" cy="61"/>
            </a:xfrm>
            <a:custGeom>
              <a:avLst/>
              <a:gdLst/>
              <a:ahLst/>
              <a:cxnLst/>
              <a:rect l="l" t="t" r="r" b="b"/>
              <a:pathLst>
                <a:path w="276" h="121" extrusionOk="0">
                  <a:moveTo>
                    <a:pt x="0" y="34"/>
                  </a:moveTo>
                  <a:lnTo>
                    <a:pt x="4" y="72"/>
                  </a:lnTo>
                  <a:lnTo>
                    <a:pt x="44" y="102"/>
                  </a:lnTo>
                  <a:lnTo>
                    <a:pt x="106" y="115"/>
                  </a:lnTo>
                  <a:lnTo>
                    <a:pt x="187" y="121"/>
                  </a:lnTo>
                  <a:lnTo>
                    <a:pt x="265" y="115"/>
                  </a:lnTo>
                  <a:lnTo>
                    <a:pt x="276" y="78"/>
                  </a:lnTo>
                  <a:lnTo>
                    <a:pt x="198" y="0"/>
                  </a:lnTo>
                  <a:lnTo>
                    <a:pt x="178" y="19"/>
                  </a:lnTo>
                  <a:lnTo>
                    <a:pt x="198" y="68"/>
                  </a:lnTo>
                  <a:lnTo>
                    <a:pt x="134" y="68"/>
                  </a:lnTo>
                  <a:lnTo>
                    <a:pt x="81" y="59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486" y="2695"/>
              <a:ext cx="130" cy="53"/>
            </a:xfrm>
            <a:custGeom>
              <a:avLst/>
              <a:gdLst/>
              <a:ahLst/>
              <a:cxnLst/>
              <a:rect l="l" t="t" r="r" b="b"/>
              <a:pathLst>
                <a:path w="261" h="106" extrusionOk="0">
                  <a:moveTo>
                    <a:pt x="0" y="15"/>
                  </a:moveTo>
                  <a:lnTo>
                    <a:pt x="25" y="38"/>
                  </a:lnTo>
                  <a:lnTo>
                    <a:pt x="83" y="53"/>
                  </a:lnTo>
                  <a:lnTo>
                    <a:pt x="146" y="59"/>
                  </a:lnTo>
                  <a:lnTo>
                    <a:pt x="223" y="106"/>
                  </a:lnTo>
                  <a:lnTo>
                    <a:pt x="261" y="102"/>
                  </a:lnTo>
                  <a:lnTo>
                    <a:pt x="248" y="62"/>
                  </a:lnTo>
                  <a:lnTo>
                    <a:pt x="199" y="25"/>
                  </a:lnTo>
                  <a:lnTo>
                    <a:pt x="140" y="10"/>
                  </a:lnTo>
                  <a:lnTo>
                    <a:pt x="49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237" y="2324"/>
              <a:ext cx="421" cy="354"/>
            </a:xfrm>
            <a:custGeom>
              <a:avLst/>
              <a:gdLst/>
              <a:ahLst/>
              <a:cxnLst/>
              <a:rect l="l" t="t" r="r" b="b"/>
              <a:pathLst>
                <a:path w="840" h="707" extrusionOk="0">
                  <a:moveTo>
                    <a:pt x="806" y="0"/>
                  </a:moveTo>
                  <a:lnTo>
                    <a:pt x="840" y="9"/>
                  </a:lnTo>
                  <a:lnTo>
                    <a:pt x="797" y="73"/>
                  </a:lnTo>
                  <a:lnTo>
                    <a:pt x="738" y="151"/>
                  </a:lnTo>
                  <a:lnTo>
                    <a:pt x="680" y="229"/>
                  </a:lnTo>
                  <a:lnTo>
                    <a:pt x="646" y="310"/>
                  </a:lnTo>
                  <a:lnTo>
                    <a:pt x="672" y="363"/>
                  </a:lnTo>
                  <a:lnTo>
                    <a:pt x="691" y="431"/>
                  </a:lnTo>
                  <a:lnTo>
                    <a:pt x="685" y="499"/>
                  </a:lnTo>
                  <a:lnTo>
                    <a:pt x="657" y="577"/>
                  </a:lnTo>
                  <a:lnTo>
                    <a:pt x="598" y="658"/>
                  </a:lnTo>
                  <a:lnTo>
                    <a:pt x="540" y="701"/>
                  </a:lnTo>
                  <a:lnTo>
                    <a:pt x="493" y="707"/>
                  </a:lnTo>
                  <a:lnTo>
                    <a:pt x="511" y="664"/>
                  </a:lnTo>
                  <a:lnTo>
                    <a:pt x="570" y="577"/>
                  </a:lnTo>
                  <a:lnTo>
                    <a:pt x="598" y="493"/>
                  </a:lnTo>
                  <a:lnTo>
                    <a:pt x="608" y="425"/>
                  </a:lnTo>
                  <a:lnTo>
                    <a:pt x="604" y="368"/>
                  </a:lnTo>
                  <a:lnTo>
                    <a:pt x="579" y="319"/>
                  </a:lnTo>
                  <a:lnTo>
                    <a:pt x="527" y="266"/>
                  </a:lnTo>
                  <a:lnTo>
                    <a:pt x="425" y="359"/>
                  </a:lnTo>
                  <a:lnTo>
                    <a:pt x="353" y="437"/>
                  </a:lnTo>
                  <a:lnTo>
                    <a:pt x="255" y="524"/>
                  </a:lnTo>
                  <a:lnTo>
                    <a:pt x="183" y="580"/>
                  </a:lnTo>
                  <a:lnTo>
                    <a:pt x="105" y="620"/>
                  </a:lnTo>
                  <a:lnTo>
                    <a:pt x="52" y="614"/>
                  </a:lnTo>
                  <a:lnTo>
                    <a:pt x="0" y="590"/>
                  </a:lnTo>
                  <a:lnTo>
                    <a:pt x="0" y="542"/>
                  </a:lnTo>
                  <a:lnTo>
                    <a:pt x="77" y="537"/>
                  </a:lnTo>
                  <a:lnTo>
                    <a:pt x="183" y="484"/>
                  </a:lnTo>
                  <a:lnTo>
                    <a:pt x="270" y="412"/>
                  </a:lnTo>
                  <a:lnTo>
                    <a:pt x="387" y="295"/>
                  </a:lnTo>
                  <a:lnTo>
                    <a:pt x="521" y="174"/>
                  </a:lnTo>
                  <a:lnTo>
                    <a:pt x="646" y="53"/>
                  </a:lnTo>
                  <a:lnTo>
                    <a:pt x="695" y="68"/>
                  </a:lnTo>
                  <a:lnTo>
                    <a:pt x="753" y="34"/>
                  </a:lnTo>
                  <a:lnTo>
                    <a:pt x="806" y="0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1679" y="2630"/>
              <a:ext cx="829" cy="157"/>
            </a:xfrm>
            <a:custGeom>
              <a:avLst/>
              <a:gdLst/>
              <a:ahLst/>
              <a:cxnLst/>
              <a:rect l="l" t="t" r="r" b="b"/>
              <a:pathLst>
                <a:path w="1656" h="314" extrusionOk="0">
                  <a:moveTo>
                    <a:pt x="15" y="183"/>
                  </a:moveTo>
                  <a:lnTo>
                    <a:pt x="173" y="158"/>
                  </a:lnTo>
                  <a:lnTo>
                    <a:pt x="425" y="155"/>
                  </a:lnTo>
                  <a:lnTo>
                    <a:pt x="797" y="155"/>
                  </a:lnTo>
                  <a:lnTo>
                    <a:pt x="1057" y="140"/>
                  </a:lnTo>
                  <a:lnTo>
                    <a:pt x="1197" y="111"/>
                  </a:lnTo>
                  <a:lnTo>
                    <a:pt x="1154" y="90"/>
                  </a:lnTo>
                  <a:lnTo>
                    <a:pt x="1091" y="53"/>
                  </a:lnTo>
                  <a:lnTo>
                    <a:pt x="1101" y="3"/>
                  </a:lnTo>
                  <a:lnTo>
                    <a:pt x="1139" y="0"/>
                  </a:lnTo>
                  <a:lnTo>
                    <a:pt x="1322" y="43"/>
                  </a:lnTo>
                  <a:lnTo>
                    <a:pt x="1439" y="77"/>
                  </a:lnTo>
                  <a:lnTo>
                    <a:pt x="1651" y="140"/>
                  </a:lnTo>
                  <a:lnTo>
                    <a:pt x="1656" y="177"/>
                  </a:lnTo>
                  <a:lnTo>
                    <a:pt x="1626" y="189"/>
                  </a:lnTo>
                  <a:lnTo>
                    <a:pt x="1511" y="192"/>
                  </a:lnTo>
                  <a:lnTo>
                    <a:pt x="1362" y="189"/>
                  </a:lnTo>
                  <a:lnTo>
                    <a:pt x="1328" y="208"/>
                  </a:lnTo>
                  <a:lnTo>
                    <a:pt x="1278" y="251"/>
                  </a:lnTo>
                  <a:lnTo>
                    <a:pt x="1201" y="295"/>
                  </a:lnTo>
                  <a:lnTo>
                    <a:pt x="1076" y="314"/>
                  </a:lnTo>
                  <a:lnTo>
                    <a:pt x="955" y="314"/>
                  </a:lnTo>
                  <a:lnTo>
                    <a:pt x="810" y="304"/>
                  </a:lnTo>
                  <a:lnTo>
                    <a:pt x="530" y="279"/>
                  </a:lnTo>
                  <a:lnTo>
                    <a:pt x="294" y="251"/>
                  </a:lnTo>
                  <a:lnTo>
                    <a:pt x="124" y="236"/>
                  </a:lnTo>
                  <a:lnTo>
                    <a:pt x="9" y="232"/>
                  </a:lnTo>
                  <a:lnTo>
                    <a:pt x="0" y="208"/>
                  </a:lnTo>
                  <a:lnTo>
                    <a:pt x="15" y="183"/>
                  </a:lnTo>
                  <a:lnTo>
                    <a:pt x="15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685" y="2053"/>
              <a:ext cx="188" cy="201"/>
            </a:xfrm>
            <a:custGeom>
              <a:avLst/>
              <a:gdLst/>
              <a:ahLst/>
              <a:cxnLst/>
              <a:rect l="l" t="t" r="r" b="b"/>
              <a:pathLst>
                <a:path w="376" h="403" extrusionOk="0">
                  <a:moveTo>
                    <a:pt x="17" y="0"/>
                  </a:moveTo>
                  <a:lnTo>
                    <a:pt x="0" y="60"/>
                  </a:lnTo>
                  <a:lnTo>
                    <a:pt x="112" y="128"/>
                  </a:lnTo>
                  <a:lnTo>
                    <a:pt x="238" y="265"/>
                  </a:lnTo>
                  <a:lnTo>
                    <a:pt x="376" y="403"/>
                  </a:lnTo>
                  <a:lnTo>
                    <a:pt x="333" y="308"/>
                  </a:lnTo>
                  <a:lnTo>
                    <a:pt x="204" y="155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458" y="917"/>
              <a:ext cx="85" cy="484"/>
            </a:xfrm>
            <a:custGeom>
              <a:avLst/>
              <a:gdLst/>
              <a:ahLst/>
              <a:cxnLst/>
              <a:rect l="l" t="t" r="r" b="b"/>
              <a:pathLst>
                <a:path w="170" h="968" extrusionOk="0">
                  <a:moveTo>
                    <a:pt x="0" y="0"/>
                  </a:moveTo>
                  <a:lnTo>
                    <a:pt x="28" y="153"/>
                  </a:lnTo>
                  <a:lnTo>
                    <a:pt x="32" y="233"/>
                  </a:lnTo>
                  <a:lnTo>
                    <a:pt x="32" y="352"/>
                  </a:lnTo>
                  <a:lnTo>
                    <a:pt x="47" y="484"/>
                  </a:lnTo>
                  <a:lnTo>
                    <a:pt x="68" y="641"/>
                  </a:lnTo>
                  <a:lnTo>
                    <a:pt x="102" y="787"/>
                  </a:lnTo>
                  <a:lnTo>
                    <a:pt x="170" y="968"/>
                  </a:lnTo>
                  <a:lnTo>
                    <a:pt x="129" y="711"/>
                  </a:lnTo>
                  <a:lnTo>
                    <a:pt x="102" y="484"/>
                  </a:lnTo>
                  <a:lnTo>
                    <a:pt x="95" y="361"/>
                  </a:lnTo>
                  <a:lnTo>
                    <a:pt x="95" y="231"/>
                  </a:lnTo>
                  <a:lnTo>
                    <a:pt x="68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232" y="918"/>
              <a:ext cx="426" cy="274"/>
            </a:xfrm>
            <a:custGeom>
              <a:avLst/>
              <a:gdLst/>
              <a:ahLst/>
              <a:cxnLst/>
              <a:rect l="l" t="t" r="r" b="b"/>
              <a:pathLst>
                <a:path w="854" h="549" extrusionOk="0">
                  <a:moveTo>
                    <a:pt x="854" y="112"/>
                  </a:moveTo>
                  <a:lnTo>
                    <a:pt x="718" y="0"/>
                  </a:lnTo>
                  <a:lnTo>
                    <a:pt x="597" y="112"/>
                  </a:lnTo>
                  <a:lnTo>
                    <a:pt x="410" y="265"/>
                  </a:lnTo>
                  <a:lnTo>
                    <a:pt x="238" y="403"/>
                  </a:lnTo>
                  <a:lnTo>
                    <a:pt x="0" y="532"/>
                  </a:lnTo>
                  <a:lnTo>
                    <a:pt x="59" y="549"/>
                  </a:lnTo>
                  <a:lnTo>
                    <a:pt x="248" y="433"/>
                  </a:lnTo>
                  <a:lnTo>
                    <a:pt x="580" y="197"/>
                  </a:lnTo>
                  <a:lnTo>
                    <a:pt x="709" y="95"/>
                  </a:lnTo>
                  <a:lnTo>
                    <a:pt x="794" y="172"/>
                  </a:lnTo>
                  <a:lnTo>
                    <a:pt x="854" y="112"/>
                  </a:lnTo>
                  <a:lnTo>
                    <a:pt x="854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1113" y="914"/>
              <a:ext cx="725" cy="347"/>
            </a:xfrm>
            <a:custGeom>
              <a:avLst/>
              <a:gdLst/>
              <a:ahLst/>
              <a:cxnLst/>
              <a:rect l="l" t="t" r="r" b="b"/>
              <a:pathLst>
                <a:path w="1451" h="692" extrusionOk="0">
                  <a:moveTo>
                    <a:pt x="1451" y="24"/>
                  </a:moveTo>
                  <a:lnTo>
                    <a:pt x="1383" y="0"/>
                  </a:lnTo>
                  <a:lnTo>
                    <a:pt x="1237" y="41"/>
                  </a:lnTo>
                  <a:lnTo>
                    <a:pt x="1032" y="136"/>
                  </a:lnTo>
                  <a:lnTo>
                    <a:pt x="892" y="217"/>
                  </a:lnTo>
                  <a:lnTo>
                    <a:pt x="690" y="333"/>
                  </a:lnTo>
                  <a:lnTo>
                    <a:pt x="374" y="495"/>
                  </a:lnTo>
                  <a:lnTo>
                    <a:pt x="161" y="616"/>
                  </a:lnTo>
                  <a:lnTo>
                    <a:pt x="0" y="684"/>
                  </a:lnTo>
                  <a:lnTo>
                    <a:pt x="66" y="692"/>
                  </a:lnTo>
                  <a:lnTo>
                    <a:pt x="263" y="607"/>
                  </a:lnTo>
                  <a:lnTo>
                    <a:pt x="520" y="478"/>
                  </a:lnTo>
                  <a:lnTo>
                    <a:pt x="777" y="342"/>
                  </a:lnTo>
                  <a:lnTo>
                    <a:pt x="1050" y="197"/>
                  </a:lnTo>
                  <a:lnTo>
                    <a:pt x="1234" y="113"/>
                  </a:lnTo>
                  <a:lnTo>
                    <a:pt x="1373" y="58"/>
                  </a:lnTo>
                  <a:lnTo>
                    <a:pt x="1451" y="75"/>
                  </a:lnTo>
                  <a:lnTo>
                    <a:pt x="1451" y="24"/>
                  </a:lnTo>
                  <a:lnTo>
                    <a:pt x="145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590" y="1450"/>
              <a:ext cx="513" cy="852"/>
            </a:xfrm>
            <a:custGeom>
              <a:avLst/>
              <a:gdLst/>
              <a:ahLst/>
              <a:cxnLst/>
              <a:rect l="l" t="t" r="r" b="b"/>
              <a:pathLst>
                <a:path w="1025" h="1704" extrusionOk="0">
                  <a:moveTo>
                    <a:pt x="128" y="0"/>
                  </a:moveTo>
                  <a:lnTo>
                    <a:pt x="0" y="51"/>
                  </a:lnTo>
                  <a:lnTo>
                    <a:pt x="120" y="282"/>
                  </a:lnTo>
                  <a:lnTo>
                    <a:pt x="307" y="617"/>
                  </a:lnTo>
                  <a:lnTo>
                    <a:pt x="513" y="925"/>
                  </a:lnTo>
                  <a:lnTo>
                    <a:pt x="683" y="1199"/>
                  </a:lnTo>
                  <a:lnTo>
                    <a:pt x="1025" y="1704"/>
                  </a:lnTo>
                  <a:lnTo>
                    <a:pt x="940" y="1491"/>
                  </a:lnTo>
                  <a:lnTo>
                    <a:pt x="785" y="1267"/>
                  </a:lnTo>
                  <a:lnTo>
                    <a:pt x="632" y="1027"/>
                  </a:lnTo>
                  <a:lnTo>
                    <a:pt x="419" y="702"/>
                  </a:lnTo>
                  <a:lnTo>
                    <a:pt x="222" y="360"/>
                  </a:lnTo>
                  <a:lnTo>
                    <a:pt x="68" y="93"/>
                  </a:lnTo>
                  <a:lnTo>
                    <a:pt x="154" y="42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668" y="1051"/>
              <a:ext cx="1093" cy="1281"/>
            </a:xfrm>
            <a:custGeom>
              <a:avLst/>
              <a:gdLst/>
              <a:ahLst/>
              <a:cxnLst/>
              <a:rect l="l" t="t" r="r" b="b"/>
              <a:pathLst>
                <a:path w="2188" h="2563" extrusionOk="0">
                  <a:moveTo>
                    <a:pt x="2188" y="0"/>
                  </a:moveTo>
                  <a:lnTo>
                    <a:pt x="1982" y="61"/>
                  </a:lnTo>
                  <a:lnTo>
                    <a:pt x="1691" y="172"/>
                  </a:lnTo>
                  <a:lnTo>
                    <a:pt x="1402" y="284"/>
                  </a:lnTo>
                  <a:lnTo>
                    <a:pt x="1111" y="386"/>
                  </a:lnTo>
                  <a:lnTo>
                    <a:pt x="811" y="490"/>
                  </a:lnTo>
                  <a:lnTo>
                    <a:pt x="493" y="596"/>
                  </a:lnTo>
                  <a:lnTo>
                    <a:pt x="214" y="670"/>
                  </a:lnTo>
                  <a:lnTo>
                    <a:pt x="0" y="728"/>
                  </a:lnTo>
                  <a:lnTo>
                    <a:pt x="8" y="798"/>
                  </a:lnTo>
                  <a:lnTo>
                    <a:pt x="110" y="1020"/>
                  </a:lnTo>
                  <a:lnTo>
                    <a:pt x="282" y="1328"/>
                  </a:lnTo>
                  <a:lnTo>
                    <a:pt x="444" y="1655"/>
                  </a:lnTo>
                  <a:lnTo>
                    <a:pt x="607" y="1927"/>
                  </a:lnTo>
                  <a:lnTo>
                    <a:pt x="922" y="2563"/>
                  </a:lnTo>
                  <a:lnTo>
                    <a:pt x="767" y="2092"/>
                  </a:lnTo>
                  <a:lnTo>
                    <a:pt x="522" y="1697"/>
                  </a:lnTo>
                  <a:lnTo>
                    <a:pt x="356" y="1390"/>
                  </a:lnTo>
                  <a:lnTo>
                    <a:pt x="191" y="1050"/>
                  </a:lnTo>
                  <a:lnTo>
                    <a:pt x="59" y="789"/>
                  </a:lnTo>
                  <a:lnTo>
                    <a:pt x="59" y="747"/>
                  </a:lnTo>
                  <a:lnTo>
                    <a:pt x="367" y="677"/>
                  </a:lnTo>
                  <a:lnTo>
                    <a:pt x="735" y="566"/>
                  </a:lnTo>
                  <a:lnTo>
                    <a:pt x="1041" y="464"/>
                  </a:lnTo>
                  <a:lnTo>
                    <a:pt x="1342" y="361"/>
                  </a:lnTo>
                  <a:lnTo>
                    <a:pt x="1640" y="250"/>
                  </a:lnTo>
                  <a:lnTo>
                    <a:pt x="1888" y="155"/>
                  </a:lnTo>
                  <a:lnTo>
                    <a:pt x="2118" y="70"/>
                  </a:lnTo>
                  <a:lnTo>
                    <a:pt x="2188" y="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539" y="1531"/>
              <a:ext cx="594" cy="843"/>
            </a:xfrm>
            <a:custGeom>
              <a:avLst/>
              <a:gdLst/>
              <a:ahLst/>
              <a:cxnLst/>
              <a:rect l="l" t="t" r="r" b="b"/>
              <a:pathLst>
                <a:path w="1188" h="1687" extrusionOk="0">
                  <a:moveTo>
                    <a:pt x="162" y="0"/>
                  </a:moveTo>
                  <a:lnTo>
                    <a:pt x="0" y="93"/>
                  </a:lnTo>
                  <a:lnTo>
                    <a:pt x="60" y="187"/>
                  </a:lnTo>
                  <a:lnTo>
                    <a:pt x="264" y="461"/>
                  </a:lnTo>
                  <a:lnTo>
                    <a:pt x="443" y="719"/>
                  </a:lnTo>
                  <a:lnTo>
                    <a:pt x="649" y="976"/>
                  </a:lnTo>
                  <a:lnTo>
                    <a:pt x="829" y="1199"/>
                  </a:lnTo>
                  <a:lnTo>
                    <a:pt x="991" y="1420"/>
                  </a:lnTo>
                  <a:lnTo>
                    <a:pt x="1188" y="1687"/>
                  </a:lnTo>
                  <a:lnTo>
                    <a:pt x="948" y="1301"/>
                  </a:lnTo>
                  <a:lnTo>
                    <a:pt x="751" y="1044"/>
                  </a:lnTo>
                  <a:lnTo>
                    <a:pt x="545" y="770"/>
                  </a:lnTo>
                  <a:lnTo>
                    <a:pt x="366" y="531"/>
                  </a:lnTo>
                  <a:lnTo>
                    <a:pt x="145" y="204"/>
                  </a:lnTo>
                  <a:lnTo>
                    <a:pt x="94" y="119"/>
                  </a:lnTo>
                  <a:lnTo>
                    <a:pt x="145" y="51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2329" y="828"/>
              <a:ext cx="325" cy="1387"/>
            </a:xfrm>
            <a:custGeom>
              <a:avLst/>
              <a:gdLst/>
              <a:ahLst/>
              <a:cxnLst/>
              <a:rect l="l" t="t" r="r" b="b"/>
              <a:pathLst>
                <a:path w="650" h="2772" extrusionOk="0">
                  <a:moveTo>
                    <a:pt x="121" y="0"/>
                  </a:moveTo>
                  <a:lnTo>
                    <a:pt x="163" y="51"/>
                  </a:lnTo>
                  <a:lnTo>
                    <a:pt x="189" y="111"/>
                  </a:lnTo>
                  <a:lnTo>
                    <a:pt x="214" y="359"/>
                  </a:lnTo>
                  <a:lnTo>
                    <a:pt x="257" y="684"/>
                  </a:lnTo>
                  <a:lnTo>
                    <a:pt x="301" y="917"/>
                  </a:lnTo>
                  <a:lnTo>
                    <a:pt x="359" y="1131"/>
                  </a:lnTo>
                  <a:lnTo>
                    <a:pt x="444" y="1430"/>
                  </a:lnTo>
                  <a:lnTo>
                    <a:pt x="531" y="1704"/>
                  </a:lnTo>
                  <a:lnTo>
                    <a:pt x="599" y="1978"/>
                  </a:lnTo>
                  <a:lnTo>
                    <a:pt x="633" y="2252"/>
                  </a:lnTo>
                  <a:lnTo>
                    <a:pt x="650" y="2483"/>
                  </a:lnTo>
                  <a:lnTo>
                    <a:pt x="633" y="2612"/>
                  </a:lnTo>
                  <a:lnTo>
                    <a:pt x="618" y="2663"/>
                  </a:lnTo>
                  <a:lnTo>
                    <a:pt x="586" y="2708"/>
                  </a:lnTo>
                  <a:lnTo>
                    <a:pt x="557" y="2727"/>
                  </a:lnTo>
                  <a:lnTo>
                    <a:pt x="514" y="2750"/>
                  </a:lnTo>
                  <a:lnTo>
                    <a:pt x="435" y="2772"/>
                  </a:lnTo>
                  <a:lnTo>
                    <a:pt x="336" y="2772"/>
                  </a:lnTo>
                  <a:lnTo>
                    <a:pt x="223" y="2757"/>
                  </a:lnTo>
                  <a:lnTo>
                    <a:pt x="98" y="2729"/>
                  </a:lnTo>
                  <a:lnTo>
                    <a:pt x="0" y="2706"/>
                  </a:lnTo>
                  <a:lnTo>
                    <a:pt x="27" y="2663"/>
                  </a:lnTo>
                  <a:lnTo>
                    <a:pt x="155" y="2680"/>
                  </a:lnTo>
                  <a:lnTo>
                    <a:pt x="242" y="2699"/>
                  </a:lnTo>
                  <a:lnTo>
                    <a:pt x="340" y="2708"/>
                  </a:lnTo>
                  <a:lnTo>
                    <a:pt x="420" y="2704"/>
                  </a:lnTo>
                  <a:lnTo>
                    <a:pt x="480" y="2680"/>
                  </a:lnTo>
                  <a:lnTo>
                    <a:pt x="544" y="2640"/>
                  </a:lnTo>
                  <a:lnTo>
                    <a:pt x="565" y="2534"/>
                  </a:lnTo>
                  <a:lnTo>
                    <a:pt x="565" y="2330"/>
                  </a:lnTo>
                  <a:lnTo>
                    <a:pt x="531" y="2133"/>
                  </a:lnTo>
                  <a:lnTo>
                    <a:pt x="488" y="1876"/>
                  </a:lnTo>
                  <a:lnTo>
                    <a:pt x="403" y="1568"/>
                  </a:lnTo>
                  <a:lnTo>
                    <a:pt x="318" y="1293"/>
                  </a:lnTo>
                  <a:lnTo>
                    <a:pt x="231" y="976"/>
                  </a:lnTo>
                  <a:lnTo>
                    <a:pt x="180" y="701"/>
                  </a:lnTo>
                  <a:lnTo>
                    <a:pt x="146" y="461"/>
                  </a:lnTo>
                  <a:lnTo>
                    <a:pt x="138" y="196"/>
                  </a:lnTo>
                  <a:lnTo>
                    <a:pt x="85" y="60"/>
                  </a:lnTo>
                  <a:lnTo>
                    <a:pt x="121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527" y="776"/>
              <a:ext cx="1875" cy="1856"/>
            </a:xfrm>
            <a:custGeom>
              <a:avLst/>
              <a:gdLst/>
              <a:ahLst/>
              <a:cxnLst/>
              <a:rect l="l" t="t" r="r" b="b"/>
              <a:pathLst>
                <a:path w="3750" h="3710" extrusionOk="0">
                  <a:moveTo>
                    <a:pt x="213" y="1859"/>
                  </a:moveTo>
                  <a:lnTo>
                    <a:pt x="76" y="1970"/>
                  </a:lnTo>
                  <a:lnTo>
                    <a:pt x="0" y="2057"/>
                  </a:lnTo>
                  <a:lnTo>
                    <a:pt x="49" y="2142"/>
                  </a:lnTo>
                  <a:lnTo>
                    <a:pt x="195" y="2279"/>
                  </a:lnTo>
                  <a:lnTo>
                    <a:pt x="383" y="2485"/>
                  </a:lnTo>
                  <a:lnTo>
                    <a:pt x="640" y="2733"/>
                  </a:lnTo>
                  <a:lnTo>
                    <a:pt x="871" y="2965"/>
                  </a:lnTo>
                  <a:lnTo>
                    <a:pt x="1016" y="3128"/>
                  </a:lnTo>
                  <a:lnTo>
                    <a:pt x="1135" y="3272"/>
                  </a:lnTo>
                  <a:lnTo>
                    <a:pt x="1264" y="3453"/>
                  </a:lnTo>
                  <a:lnTo>
                    <a:pt x="1322" y="3582"/>
                  </a:lnTo>
                  <a:lnTo>
                    <a:pt x="1322" y="3667"/>
                  </a:lnTo>
                  <a:lnTo>
                    <a:pt x="1417" y="3710"/>
                  </a:lnTo>
                  <a:lnTo>
                    <a:pt x="1485" y="3701"/>
                  </a:lnTo>
                  <a:lnTo>
                    <a:pt x="1451" y="3548"/>
                  </a:lnTo>
                  <a:lnTo>
                    <a:pt x="1409" y="3332"/>
                  </a:lnTo>
                  <a:lnTo>
                    <a:pt x="1349" y="3169"/>
                  </a:lnTo>
                  <a:lnTo>
                    <a:pt x="1305" y="3050"/>
                  </a:lnTo>
                  <a:lnTo>
                    <a:pt x="1220" y="2861"/>
                  </a:lnTo>
                  <a:lnTo>
                    <a:pt x="1077" y="2559"/>
                  </a:lnTo>
                  <a:lnTo>
                    <a:pt x="965" y="2330"/>
                  </a:lnTo>
                  <a:lnTo>
                    <a:pt x="861" y="2091"/>
                  </a:lnTo>
                  <a:lnTo>
                    <a:pt x="786" y="1859"/>
                  </a:lnTo>
                  <a:lnTo>
                    <a:pt x="733" y="1696"/>
                  </a:lnTo>
                  <a:lnTo>
                    <a:pt x="716" y="1560"/>
                  </a:lnTo>
                  <a:lnTo>
                    <a:pt x="725" y="1431"/>
                  </a:lnTo>
                  <a:lnTo>
                    <a:pt x="888" y="1337"/>
                  </a:lnTo>
                  <a:lnTo>
                    <a:pt x="1073" y="1242"/>
                  </a:lnTo>
                  <a:lnTo>
                    <a:pt x="1349" y="1140"/>
                  </a:lnTo>
                  <a:lnTo>
                    <a:pt x="1613" y="1063"/>
                  </a:lnTo>
                  <a:lnTo>
                    <a:pt x="1819" y="994"/>
                  </a:lnTo>
                  <a:lnTo>
                    <a:pt x="2067" y="909"/>
                  </a:lnTo>
                  <a:lnTo>
                    <a:pt x="2272" y="822"/>
                  </a:lnTo>
                  <a:lnTo>
                    <a:pt x="2459" y="726"/>
                  </a:lnTo>
                  <a:lnTo>
                    <a:pt x="2554" y="643"/>
                  </a:lnTo>
                  <a:lnTo>
                    <a:pt x="2639" y="514"/>
                  </a:lnTo>
                  <a:lnTo>
                    <a:pt x="2716" y="361"/>
                  </a:lnTo>
                  <a:lnTo>
                    <a:pt x="2767" y="283"/>
                  </a:lnTo>
                  <a:lnTo>
                    <a:pt x="2845" y="249"/>
                  </a:lnTo>
                  <a:lnTo>
                    <a:pt x="3109" y="198"/>
                  </a:lnTo>
                  <a:lnTo>
                    <a:pt x="3400" y="138"/>
                  </a:lnTo>
                  <a:lnTo>
                    <a:pt x="3570" y="121"/>
                  </a:lnTo>
                  <a:lnTo>
                    <a:pt x="3665" y="111"/>
                  </a:lnTo>
                  <a:lnTo>
                    <a:pt x="3742" y="155"/>
                  </a:lnTo>
                  <a:lnTo>
                    <a:pt x="3750" y="77"/>
                  </a:lnTo>
                  <a:lnTo>
                    <a:pt x="3706" y="36"/>
                  </a:lnTo>
                  <a:lnTo>
                    <a:pt x="3621" y="0"/>
                  </a:lnTo>
                  <a:lnTo>
                    <a:pt x="3476" y="19"/>
                  </a:lnTo>
                  <a:lnTo>
                    <a:pt x="3266" y="66"/>
                  </a:lnTo>
                  <a:lnTo>
                    <a:pt x="3041" y="104"/>
                  </a:lnTo>
                  <a:lnTo>
                    <a:pt x="2828" y="155"/>
                  </a:lnTo>
                  <a:lnTo>
                    <a:pt x="2716" y="189"/>
                  </a:lnTo>
                  <a:lnTo>
                    <a:pt x="2656" y="257"/>
                  </a:lnTo>
                  <a:lnTo>
                    <a:pt x="2605" y="368"/>
                  </a:lnTo>
                  <a:lnTo>
                    <a:pt x="2544" y="497"/>
                  </a:lnTo>
                  <a:lnTo>
                    <a:pt x="2486" y="584"/>
                  </a:lnTo>
                  <a:lnTo>
                    <a:pt x="2382" y="677"/>
                  </a:lnTo>
                  <a:lnTo>
                    <a:pt x="2272" y="737"/>
                  </a:lnTo>
                  <a:lnTo>
                    <a:pt x="2033" y="841"/>
                  </a:lnTo>
                  <a:lnTo>
                    <a:pt x="1700" y="960"/>
                  </a:lnTo>
                  <a:lnTo>
                    <a:pt x="1443" y="1046"/>
                  </a:lnTo>
                  <a:lnTo>
                    <a:pt x="1171" y="1144"/>
                  </a:lnTo>
                  <a:lnTo>
                    <a:pt x="929" y="1252"/>
                  </a:lnTo>
                  <a:lnTo>
                    <a:pt x="750" y="1346"/>
                  </a:lnTo>
                  <a:lnTo>
                    <a:pt x="665" y="1397"/>
                  </a:lnTo>
                  <a:lnTo>
                    <a:pt x="648" y="1475"/>
                  </a:lnTo>
                  <a:lnTo>
                    <a:pt x="682" y="1679"/>
                  </a:lnTo>
                  <a:lnTo>
                    <a:pt x="750" y="1970"/>
                  </a:lnTo>
                  <a:lnTo>
                    <a:pt x="854" y="2245"/>
                  </a:lnTo>
                  <a:lnTo>
                    <a:pt x="1007" y="2604"/>
                  </a:lnTo>
                  <a:lnTo>
                    <a:pt x="1058" y="2837"/>
                  </a:lnTo>
                  <a:lnTo>
                    <a:pt x="1128" y="3024"/>
                  </a:lnTo>
                  <a:lnTo>
                    <a:pt x="1254" y="3239"/>
                  </a:lnTo>
                  <a:lnTo>
                    <a:pt x="1341" y="3436"/>
                  </a:lnTo>
                  <a:lnTo>
                    <a:pt x="1179" y="3213"/>
                  </a:lnTo>
                  <a:lnTo>
                    <a:pt x="1033" y="3033"/>
                  </a:lnTo>
                  <a:lnTo>
                    <a:pt x="854" y="2854"/>
                  </a:lnTo>
                  <a:lnTo>
                    <a:pt x="570" y="2579"/>
                  </a:lnTo>
                  <a:lnTo>
                    <a:pt x="323" y="2330"/>
                  </a:lnTo>
                  <a:lnTo>
                    <a:pt x="144" y="2142"/>
                  </a:lnTo>
                  <a:lnTo>
                    <a:pt x="110" y="2074"/>
                  </a:lnTo>
                  <a:lnTo>
                    <a:pt x="187" y="1997"/>
                  </a:lnTo>
                  <a:lnTo>
                    <a:pt x="272" y="1929"/>
                  </a:lnTo>
                  <a:lnTo>
                    <a:pt x="213" y="1859"/>
                  </a:lnTo>
                  <a:lnTo>
                    <a:pt x="213" y="18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871" y="2319"/>
              <a:ext cx="99" cy="24"/>
            </a:xfrm>
            <a:custGeom>
              <a:avLst/>
              <a:gdLst/>
              <a:ahLst/>
              <a:cxnLst/>
              <a:rect l="l" t="t" r="r" b="b"/>
              <a:pathLst>
                <a:path w="99" h="24" extrusionOk="0">
                  <a:moveTo>
                    <a:pt x="0" y="24"/>
                  </a:moveTo>
                  <a:cubicBezTo>
                    <a:pt x="21" y="17"/>
                    <a:pt x="47" y="15"/>
                    <a:pt x="69" y="12"/>
                  </a:cubicBezTo>
                  <a:cubicBezTo>
                    <a:pt x="78" y="6"/>
                    <a:pt x="88" y="0"/>
                    <a:pt x="99" y="0"/>
                  </a:cubicBezTo>
                </a:path>
              </a:pathLst>
            </a:custGeom>
            <a:solidFill>
              <a:srgbClr val="000000"/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1871" y="2448"/>
              <a:ext cx="87" cy="27"/>
            </a:xfrm>
            <a:custGeom>
              <a:avLst/>
              <a:gdLst/>
              <a:ahLst/>
              <a:cxnLst/>
              <a:rect l="l" t="t" r="r" b="b"/>
              <a:pathLst>
                <a:path w="87" h="27" extrusionOk="0">
                  <a:moveTo>
                    <a:pt x="87" y="27"/>
                  </a:moveTo>
                  <a:cubicBezTo>
                    <a:pt x="67" y="25"/>
                    <a:pt x="16" y="16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9"/>
          <p:cNvGrpSpPr/>
          <p:nvPr/>
        </p:nvGrpSpPr>
        <p:grpSpPr>
          <a:xfrm>
            <a:off x="1068979" y="4288539"/>
            <a:ext cx="2543969" cy="1347788"/>
            <a:chOff x="721" y="2450"/>
            <a:chExt cx="1602" cy="849"/>
          </a:xfrm>
        </p:grpSpPr>
        <p:grpSp>
          <p:nvGrpSpPr>
            <p:cNvPr id="277" name="Google Shape;277;p9"/>
            <p:cNvGrpSpPr/>
            <p:nvPr/>
          </p:nvGrpSpPr>
          <p:grpSpPr>
            <a:xfrm>
              <a:off x="771" y="3097"/>
              <a:ext cx="1552" cy="202"/>
              <a:chOff x="771" y="3097"/>
              <a:chExt cx="1552" cy="202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771" y="3097"/>
                <a:ext cx="1462" cy="201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6AC72"/>
                  </a:gs>
                  <a:gs pos="100000">
                    <a:srgbClr val="D5C3A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9"/>
              <p:cNvSpPr txBox="1"/>
              <p:nvPr/>
            </p:nvSpPr>
            <p:spPr>
              <a:xfrm>
                <a:off x="771" y="3097"/>
                <a:ext cx="155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Problemas “perversos”</a:t>
                </a:r>
                <a:endParaRPr/>
              </a:p>
            </p:txBody>
          </p:sp>
        </p:grpSp>
        <p:grpSp>
          <p:nvGrpSpPr>
            <p:cNvPr id="280" name="Google Shape;280;p9"/>
            <p:cNvGrpSpPr/>
            <p:nvPr/>
          </p:nvGrpSpPr>
          <p:grpSpPr>
            <a:xfrm>
              <a:off x="721" y="2450"/>
              <a:ext cx="380" cy="616"/>
              <a:chOff x="721" y="2450"/>
              <a:chExt cx="380" cy="616"/>
            </a:xfrm>
          </p:grpSpPr>
          <p:sp>
            <p:nvSpPr>
              <p:cNvPr id="281" name="Google Shape;281;p9"/>
              <p:cNvSpPr/>
              <p:nvPr/>
            </p:nvSpPr>
            <p:spPr>
              <a:xfrm rot="5400000">
                <a:off x="679" y="2698"/>
                <a:ext cx="409" cy="326"/>
              </a:xfrm>
              <a:prstGeom prst="rightArrow">
                <a:avLst>
                  <a:gd name="adj1" fmla="val 49694"/>
                  <a:gd name="adj2" fmla="val 80736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801" y="2450"/>
                <a:ext cx="300" cy="214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14" extrusionOk="0">
                    <a:moveTo>
                      <a:pt x="0" y="214"/>
                    </a:moveTo>
                    <a:lnTo>
                      <a:pt x="162" y="0"/>
                    </a:lnTo>
                    <a:lnTo>
                      <a:pt x="300" y="0"/>
                    </a:lnTo>
                    <a:lnTo>
                      <a:pt x="156" y="214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3" name="Google Shape;283;p9"/>
          <p:cNvGrpSpPr/>
          <p:nvPr/>
        </p:nvGrpSpPr>
        <p:grpSpPr>
          <a:xfrm>
            <a:off x="5584624" y="5252156"/>
            <a:ext cx="3217863" cy="1049338"/>
            <a:chOff x="3565" y="3057"/>
            <a:chExt cx="2027" cy="661"/>
          </a:xfrm>
        </p:grpSpPr>
        <p:sp>
          <p:nvSpPr>
            <p:cNvPr id="284" name="Google Shape;284;p9"/>
            <p:cNvSpPr/>
            <p:nvPr/>
          </p:nvSpPr>
          <p:spPr>
            <a:xfrm>
              <a:off x="3565" y="3398"/>
              <a:ext cx="2027" cy="32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5" name="Google Shape;285;p9"/>
            <p:cNvGrpSpPr/>
            <p:nvPr/>
          </p:nvGrpSpPr>
          <p:grpSpPr>
            <a:xfrm>
              <a:off x="3785" y="3057"/>
              <a:ext cx="1586" cy="598"/>
              <a:chOff x="3785" y="3057"/>
              <a:chExt cx="1586" cy="598"/>
            </a:xfrm>
          </p:grpSpPr>
          <p:sp>
            <p:nvSpPr>
              <p:cNvPr id="286" name="Google Shape;286;p9"/>
              <p:cNvSpPr txBox="1"/>
              <p:nvPr/>
            </p:nvSpPr>
            <p:spPr>
              <a:xfrm>
                <a:off x="3785" y="3451"/>
                <a:ext cx="1586" cy="2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Teoría de la decisión</a:t>
                </a: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 rot="5400000" flipH="1">
                <a:off x="4676" y="3046"/>
                <a:ext cx="319" cy="341"/>
              </a:xfrm>
              <a:prstGeom prst="rightArrow">
                <a:avLst>
                  <a:gd name="adj1" fmla="val 42333"/>
                  <a:gd name="adj2" fmla="val 65519"/>
                </a:avLst>
              </a:prstGeom>
              <a:solidFill>
                <a:srgbClr val="C6AC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8" name="Google Shape;288;p9"/>
          <p:cNvSpPr txBox="1"/>
          <p:nvPr/>
        </p:nvSpPr>
        <p:spPr>
          <a:xfrm>
            <a:off x="2557260" y="2216852"/>
            <a:ext cx="12446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Definición de objetivos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>
            <a:off x="1652385" y="2953452"/>
            <a:ext cx="15049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Incertidumbre</a:t>
            </a:r>
            <a:endParaRPr/>
          </a:p>
        </p:txBody>
      </p:sp>
      <p:sp>
        <p:nvSpPr>
          <p:cNvPr id="290" name="Google Shape;290;p9"/>
          <p:cNvSpPr txBox="1"/>
          <p:nvPr/>
        </p:nvSpPr>
        <p:spPr>
          <a:xfrm>
            <a:off x="1638098" y="3321752"/>
            <a:ext cx="1495425" cy="68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Irreversibilidad de las decisiones</a:t>
            </a:r>
            <a:endParaRPr/>
          </a:p>
        </p:txBody>
      </p:sp>
      <p:sp>
        <p:nvSpPr>
          <p:cNvPr id="291" name="Google Shape;291;p9"/>
          <p:cNvSpPr txBox="1"/>
          <p:nvPr/>
        </p:nvSpPr>
        <p:spPr>
          <a:xfrm>
            <a:off x="1480935" y="2651827"/>
            <a:ext cx="1463675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3098598" y="2705802"/>
            <a:ext cx="1035050" cy="8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El medio ambiente no es prioritario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2058</Words>
  <Application>Microsoft Macintosh PowerPoint</Application>
  <PresentationFormat>On-screen Show (4:3)</PresentationFormat>
  <Paragraphs>324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Times New Roman</vt:lpstr>
      <vt:lpstr>Tema de Office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2</cp:revision>
  <dcterms:created xsi:type="dcterms:W3CDTF">2020-07-23T01:32:39Z</dcterms:created>
  <dcterms:modified xsi:type="dcterms:W3CDTF">2022-04-24T17:02:05Z</dcterms:modified>
</cp:coreProperties>
</file>